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9" r:id="rId2"/>
    <p:sldId id="268" r:id="rId3"/>
    <p:sldId id="262" r:id="rId4"/>
    <p:sldId id="272" r:id="rId5"/>
    <p:sldId id="274"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8">
          <p15:clr>
            <a:srgbClr val="A4A3A4"/>
          </p15:clr>
        </p15:guide>
        <p15:guide id="2" pos="38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885"/>
    <a:srgbClr val="E5E5E5"/>
    <a:srgbClr val="2259A2"/>
    <a:srgbClr val="0D223F"/>
    <a:srgbClr val="173D6F"/>
    <a:srgbClr val="223246"/>
    <a:srgbClr val="C9D6E5"/>
    <a:srgbClr val="91ABCB"/>
    <a:srgbClr val="334C6B"/>
    <a:srgbClr val="4465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79" autoAdjust="0"/>
    <p:restoredTop sz="94660"/>
  </p:normalViewPr>
  <p:slideViewPr>
    <p:cSldViewPr snapToGrid="0">
      <p:cViewPr varScale="1">
        <p:scale>
          <a:sx n="67" d="100"/>
          <a:sy n="67" d="100"/>
        </p:scale>
        <p:origin x="940" y="52"/>
      </p:cViewPr>
      <p:guideLst>
        <p:guide orient="horz" pos="2178"/>
        <p:guide pos="38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FFD15-652A-41DE-B34B-C515F8035422}" type="datetimeFigureOut">
              <a:rPr lang="zh-CN" altLang="en-US" smtClean="0"/>
              <a:t>2022/5/4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B0552-F0DE-46C5-A0A2-348A9E9AA1E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8B0552-F0DE-46C5-A0A2-348A9E9AA1E7}"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8B0552-F0DE-46C5-A0A2-348A9E9AA1E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8B0552-F0DE-46C5-A0A2-348A9E9AA1E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8B0552-F0DE-46C5-A0A2-348A9E9AA1E7}"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8B0552-F0DE-46C5-A0A2-348A9E9AA1E7}" type="slidenum">
              <a:rPr lang="zh-CN" altLang="en-US" smtClean="0"/>
              <a:t>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河海大学">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1" name="直接连接符 20"/>
          <p:cNvCxnSpPr/>
          <p:nvPr/>
        </p:nvCxnSpPr>
        <p:spPr>
          <a:xfrm rot="16200000" flipH="1" flipV="1">
            <a:off x="10181085" y="4947057"/>
            <a:ext cx="0" cy="21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flipH="1" flipV="1">
            <a:off x="8403315" y="2704371"/>
            <a:ext cx="0" cy="57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806575" y="2390140"/>
            <a:ext cx="8118475" cy="95885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1534160" y="925195"/>
            <a:ext cx="0" cy="5037455"/>
          </a:xfrm>
          <a:prstGeom prst="line">
            <a:avLst/>
          </a:prstGeom>
          <a:ln w="2857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068195" y="2482850"/>
            <a:ext cx="7591425" cy="768350"/>
          </a:xfrm>
          <a:prstGeom prst="rect">
            <a:avLst/>
          </a:prstGeom>
          <a:noFill/>
        </p:spPr>
        <p:txBody>
          <a:bodyPr wrap="square" rtlCol="0">
            <a:spAutoFit/>
          </a:bodyPr>
          <a:lstStyle/>
          <a:p>
            <a:pPr algn="dist"/>
            <a:r>
              <a:rPr lang="zh-CN" altLang="en-US" sz="4400" b="1" dirty="0">
                <a:solidFill>
                  <a:schemeClr val="bg1"/>
                </a:solidFill>
                <a:latin typeface="微软雅黑" panose="020B0503020204020204" pitchFamily="34" charset="-122"/>
                <a:ea typeface="微软雅黑" panose="020B0503020204020204" pitchFamily="34" charset="-122"/>
              </a:rPr>
              <a:t>考研经验分享</a:t>
            </a:r>
            <a:endParaRPr lang="zh-CN" altLang="zh-CN" sz="4400"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806575" y="3457575"/>
            <a:ext cx="9298305" cy="662554"/>
          </a:xfrm>
          <a:prstGeom prst="rect">
            <a:avLst/>
          </a:prstGeom>
          <a:noFill/>
        </p:spPr>
        <p:txBody>
          <a:bodyPr wrap="square" rtlCol="0">
            <a:spAutoFit/>
          </a:bodyPr>
          <a:lstStyle/>
          <a:p>
            <a:pPr>
              <a:lnSpc>
                <a:spcPct val="150000"/>
              </a:lnSpc>
            </a:pPr>
            <a:r>
              <a:rPr sz="28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河海大学本科上岸本校</a:t>
            </a:r>
            <a:endParaRPr lang="zh-CN"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806575" y="4572000"/>
            <a:ext cx="3483610" cy="435610"/>
          </a:xfrm>
          <a:prstGeom prst="rect">
            <a:avLst/>
          </a:prstGeom>
          <a:noFill/>
          <a:ln>
            <a:solidFill>
              <a:srgbClr val="304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 汇报人：陈高卉  </a:t>
            </a:r>
          </a:p>
        </p:txBody>
      </p:sp>
      <p:sp>
        <p:nvSpPr>
          <p:cNvPr id="16" name="平行四边形 15"/>
          <p:cNvSpPr/>
          <p:nvPr/>
        </p:nvSpPr>
        <p:spPr>
          <a:xfrm>
            <a:off x="6987086" y="5370287"/>
            <a:ext cx="827316" cy="304800"/>
          </a:xfrm>
          <a:prstGeom prst="parallelogram">
            <a:avLst>
              <a:gd name="adj" fmla="val 66565"/>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a:spLocks noChangeAspect="1"/>
          </p:cNvSpPr>
          <p:nvPr/>
        </p:nvSpPr>
        <p:spPr>
          <a:xfrm>
            <a:off x="8817962" y="4985658"/>
            <a:ext cx="571239" cy="210456"/>
          </a:xfrm>
          <a:prstGeom prst="parallelogram">
            <a:avLst>
              <a:gd name="adj" fmla="val 66565"/>
            </a:avLst>
          </a:prstGeom>
          <a:solidFill>
            <a:srgbClr val="91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a:spLocks noChangeAspect="1"/>
          </p:cNvSpPr>
          <p:nvPr/>
        </p:nvSpPr>
        <p:spPr>
          <a:xfrm>
            <a:off x="10339886" y="5936344"/>
            <a:ext cx="372191" cy="137123"/>
          </a:xfrm>
          <a:prstGeom prst="parallelogram">
            <a:avLst>
              <a:gd name="adj" fmla="val 66565"/>
            </a:avLst>
          </a:prstGeom>
          <a:solidFill>
            <a:srgbClr val="225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a:spLocks noChangeAspect="1"/>
          </p:cNvSpPr>
          <p:nvPr/>
        </p:nvSpPr>
        <p:spPr>
          <a:xfrm>
            <a:off x="10804344" y="4693463"/>
            <a:ext cx="300651" cy="110766"/>
          </a:xfrm>
          <a:prstGeom prst="parallelogram">
            <a:avLst>
              <a:gd name="adj" fmla="val 66565"/>
            </a:avLst>
          </a:prstGeom>
          <a:solidFill>
            <a:srgbClr val="304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Lullatone - checking things off of a to-do list early in the morni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81050"/>
            <a:ext cx="609600" cy="609600"/>
          </a:xfrm>
          <a:prstGeom prst="rect">
            <a:avLst/>
          </a:prstGeom>
        </p:spPr>
      </p:pic>
      <p:pic>
        <p:nvPicPr>
          <p:cNvPr id="6" name="图片 5" descr="资源 2"/>
          <p:cNvPicPr>
            <a:picLocks noChangeAspect="1"/>
          </p:cNvPicPr>
          <p:nvPr/>
        </p:nvPicPr>
        <p:blipFill>
          <a:blip r:embed="rId6"/>
          <a:srcRect r="42905"/>
          <a:stretch>
            <a:fillRect/>
          </a:stretch>
        </p:blipFill>
        <p:spPr>
          <a:xfrm>
            <a:off x="1806575" y="1097280"/>
            <a:ext cx="3249930" cy="1010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42"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Horizontal)">
                                      <p:cBhvr>
                                        <p:cTn id="10" dur="500"/>
                                        <p:tgtEl>
                                          <p:spTgt spid="10"/>
                                        </p:tgtEl>
                                      </p:cBhvr>
                                    </p:animEffect>
                                  </p:childTnLst>
                                </p:cTn>
                              </p:par>
                            </p:childTnLst>
                          </p:cTn>
                        </p:par>
                        <p:par>
                          <p:cTn id="11" fill="hold">
                            <p:stCondLst>
                              <p:cond delay="500"/>
                            </p:stCondLst>
                            <p:childTnLst>
                              <p:par>
                                <p:cTn id="12" presetID="6"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2500"/>
                            </p:stCondLst>
                            <p:childTnLst>
                              <p:par>
                                <p:cTn id="19" presetID="45"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000"/>
                                        <p:tgtEl>
                                          <p:spTgt spid="11"/>
                                        </p:tgtEl>
                                      </p:cBhvr>
                                    </p:animEffect>
                                    <p:anim calcmode="lin" valueType="num">
                                      <p:cBhvr>
                                        <p:cTn id="22" dur="2000" fill="hold"/>
                                        <p:tgtEl>
                                          <p:spTgt spid="11"/>
                                        </p:tgtEl>
                                        <p:attrNameLst>
                                          <p:attrName>ppt_w</p:attrName>
                                        </p:attrNameLst>
                                      </p:cBhvr>
                                      <p:tavLst>
                                        <p:tav tm="0" fmla="#ppt_w*sin(2.5*pi*$)">
                                          <p:val>
                                            <p:fltVal val="0"/>
                                          </p:val>
                                        </p:tav>
                                        <p:tav tm="100000">
                                          <p:val>
                                            <p:fltVal val="1"/>
                                          </p:val>
                                        </p:tav>
                                      </p:tavLst>
                                    </p:anim>
                                    <p:anim calcmode="lin" valueType="num">
                                      <p:cBhvr>
                                        <p:cTn id="23" dur="2000" fill="hold"/>
                                        <p:tgtEl>
                                          <p:spTgt spid="11"/>
                                        </p:tgtEl>
                                        <p:attrNameLst>
                                          <p:attrName>ppt_h</p:attrName>
                                        </p:attrNameLst>
                                      </p:cBhvr>
                                      <p:tavLst>
                                        <p:tav tm="0">
                                          <p:val>
                                            <p:strVal val="#ppt_h"/>
                                          </p:val>
                                        </p:tav>
                                        <p:tav tm="100000">
                                          <p:val>
                                            <p:strVal val="#ppt_h"/>
                                          </p:val>
                                        </p:tav>
                                      </p:tavLst>
                                    </p:anim>
                                  </p:childTnLst>
                                </p:cTn>
                              </p:par>
                            </p:childTnLst>
                          </p:cTn>
                        </p:par>
                        <p:par>
                          <p:cTn id="24" fill="hold">
                            <p:stCondLst>
                              <p:cond delay="4500"/>
                            </p:stCondLst>
                            <p:childTnLst>
                              <p:par>
                                <p:cTn id="25" presetID="42"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par>
                          <p:cTn id="30" fill="hold">
                            <p:stCondLst>
                              <p:cond delay="5500"/>
                            </p:stCondLst>
                            <p:childTnLst>
                              <p:par>
                                <p:cTn id="31" presetID="2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2"/>
                </p:tgtEl>
              </p:cMediaNode>
            </p:audio>
          </p:childTnLst>
        </p:cTn>
      </p:par>
    </p:tnLst>
    <p:bldLst>
      <p:bldP spid="4" grpId="0" bldLvl="0" animBg="1"/>
      <p:bldP spid="11" grpId="0"/>
      <p:bldP spid="13" grpId="0"/>
      <p:bldP spid="1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6487886" y="420914"/>
            <a:ext cx="5284224" cy="699555"/>
            <a:chOff x="6444343" y="420914"/>
            <a:chExt cx="5284224" cy="699555"/>
          </a:xfrm>
        </p:grpSpPr>
        <p:sp>
          <p:nvSpPr>
            <p:cNvPr id="5" name="文本框 4"/>
            <p:cNvSpPr txBox="1"/>
            <p:nvPr/>
          </p:nvSpPr>
          <p:spPr>
            <a:xfrm>
              <a:off x="8390282" y="420914"/>
              <a:ext cx="3338285" cy="460375"/>
            </a:xfrm>
            <a:prstGeom prst="rect">
              <a:avLst/>
            </a:prstGeom>
            <a:noFill/>
          </p:spPr>
          <p:txBody>
            <a:bodyPr wrap="square" rtlCol="0">
              <a:spAutoFit/>
            </a:bodyPr>
            <a:lstStyle/>
            <a:p>
              <a:pPr algn="r"/>
              <a:r>
                <a:rPr lang="zh-CN" altLang="en-US" sz="2400" b="1" dirty="0">
                  <a:solidFill>
                    <a:srgbClr val="1C4885"/>
                  </a:solidFill>
                  <a:latin typeface="微软雅黑" panose="020B0503020204020204" pitchFamily="34" charset="-122"/>
                  <a:ea typeface="微软雅黑" panose="020B0503020204020204" pitchFamily="34" charset="-122"/>
                  <a:sym typeface="+mn-ea"/>
                </a:rPr>
                <a:t>初试成绩</a:t>
              </a:r>
              <a:endParaRPr lang="zh-CN" altLang="en-US" sz="2400" b="1" dirty="0">
                <a:solidFill>
                  <a:srgbClr val="1C4885"/>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444343" y="783774"/>
              <a:ext cx="5284224" cy="336695"/>
            </a:xfrm>
            <a:prstGeom prst="rect">
              <a:avLst/>
            </a:prstGeom>
            <a:noFill/>
          </p:spPr>
          <p:txBody>
            <a:bodyPr wrap="square" rtlCol="0">
              <a:spAutoFit/>
            </a:bodyPr>
            <a:lstStyle/>
            <a:p>
              <a:pPr algn="r">
                <a:lnSpc>
                  <a:spcPct val="150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8" name="图片 7" descr="F:\照片\风景类照片\河海风景\百年河海-李永程\5.jpg5"/>
          <p:cNvPicPr>
            <a:picLocks noChangeAspect="1"/>
          </p:cNvPicPr>
          <p:nvPr/>
        </p:nvPicPr>
        <p:blipFill rotWithShape="1">
          <a:blip r:embed="rId3"/>
          <a:srcRect/>
          <a:stretch>
            <a:fillRect/>
          </a:stretch>
        </p:blipFill>
        <p:spPr>
          <a:xfrm>
            <a:off x="125730" y="2436495"/>
            <a:ext cx="11886565" cy="2879725"/>
          </a:xfrm>
          <a:prstGeom prst="rect">
            <a:avLst/>
          </a:prstGeom>
        </p:spPr>
      </p:pic>
      <p:grpSp>
        <p:nvGrpSpPr>
          <p:cNvPr id="23" name="组合 22"/>
          <p:cNvGrpSpPr/>
          <p:nvPr/>
        </p:nvGrpSpPr>
        <p:grpSpPr>
          <a:xfrm>
            <a:off x="1428750" y="2076450"/>
            <a:ext cx="8975156" cy="3600000"/>
            <a:chOff x="1428750" y="2076450"/>
            <a:chExt cx="8975156" cy="3600000"/>
          </a:xfrm>
        </p:grpSpPr>
        <p:sp>
          <p:nvSpPr>
            <p:cNvPr id="9" name="矩形 8"/>
            <p:cNvSpPr/>
            <p:nvPr/>
          </p:nvSpPr>
          <p:spPr>
            <a:xfrm>
              <a:off x="1831406" y="2076450"/>
              <a:ext cx="8572500" cy="3600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直角三角形 9"/>
            <p:cNvSpPr/>
            <p:nvPr/>
          </p:nvSpPr>
          <p:spPr>
            <a:xfrm flipH="1">
              <a:off x="1428750" y="2095500"/>
              <a:ext cx="396000" cy="360000"/>
            </a:xfrm>
            <a:prstGeom prst="rtTriangle">
              <a:avLst/>
            </a:prstGeom>
            <a:solidFill>
              <a:srgbClr val="0D2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flipH="1" flipV="1">
              <a:off x="1428750" y="5314950"/>
              <a:ext cx="396000" cy="360000"/>
            </a:xfrm>
            <a:prstGeom prst="rtTriangle">
              <a:avLst/>
            </a:prstGeom>
            <a:solidFill>
              <a:srgbClr val="0D2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菱形 15"/>
          <p:cNvSpPr/>
          <p:nvPr/>
        </p:nvSpPr>
        <p:spPr>
          <a:xfrm>
            <a:off x="7710765" y="5036779"/>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8015565" y="5036779"/>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p:nvSpPr>
        <p:spPr>
          <a:xfrm>
            <a:off x="8320365" y="5036779"/>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8625165" y="5036779"/>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p:nvSpPr>
        <p:spPr>
          <a:xfrm>
            <a:off x="8929965" y="5036779"/>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9234765" y="5036779"/>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p:nvSpPr>
        <p:spPr>
          <a:xfrm>
            <a:off x="9539565" y="5036779"/>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G:\desktop\河海答辩模板\素材\资源 2.png资源 2"/>
          <p:cNvPicPr>
            <a:picLocks noChangeAspect="1"/>
          </p:cNvPicPr>
          <p:nvPr/>
        </p:nvPicPr>
        <p:blipFill>
          <a:blip r:embed="rId4"/>
          <a:srcRect r="42179"/>
          <a:stretch>
            <a:fillRect/>
          </a:stretch>
        </p:blipFill>
        <p:spPr>
          <a:xfrm>
            <a:off x="502285" y="325755"/>
            <a:ext cx="2251075" cy="690880"/>
          </a:xfrm>
          <a:prstGeom prst="rect">
            <a:avLst/>
          </a:prstGeom>
        </p:spPr>
      </p:pic>
      <p:pic>
        <p:nvPicPr>
          <p:cNvPr id="3" name="图片 2">
            <a:extLst>
              <a:ext uri="{FF2B5EF4-FFF2-40B4-BE49-F238E27FC236}">
                <a16:creationId xmlns:a16="http://schemas.microsoft.com/office/drawing/2014/main" id="{688FFDB5-6F21-4762-B987-B9191367A6DD}"/>
              </a:ext>
            </a:extLst>
          </p:cNvPr>
          <p:cNvPicPr>
            <a:picLocks noChangeAspect="1"/>
          </p:cNvPicPr>
          <p:nvPr/>
        </p:nvPicPr>
        <p:blipFill>
          <a:blip r:embed="rId5"/>
          <a:stretch>
            <a:fillRect/>
          </a:stretch>
        </p:blipFill>
        <p:spPr>
          <a:xfrm>
            <a:off x="2440091" y="1455214"/>
            <a:ext cx="7662876" cy="46190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par>
                          <p:cTn id="8" fill="hold">
                            <p:stCondLst>
                              <p:cond delay="2000"/>
                            </p:stCondLst>
                            <p:childTnLst>
                              <p:par>
                                <p:cTn id="9" presetID="16" presetClass="entr" presetSubtype="2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Horizontal)">
                                      <p:cBhvr>
                                        <p:cTn id="11" dur="500"/>
                                        <p:tgtEl>
                                          <p:spTgt spid="23"/>
                                        </p:tgtEl>
                                      </p:cBhvr>
                                    </p:animEffect>
                                  </p:childTnLst>
                                </p:cTn>
                              </p:par>
                            </p:childTnLst>
                          </p:cTn>
                        </p:par>
                        <p:par>
                          <p:cTn id="12" fill="hold">
                            <p:stCondLst>
                              <p:cond delay="2500"/>
                            </p:stCondLst>
                            <p:childTnLst>
                              <p:par>
                                <p:cTn id="13" presetID="45"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0"/>
                                        <p:tgtEl>
                                          <p:spTgt spid="16"/>
                                        </p:tgtEl>
                                      </p:cBhvr>
                                    </p:animEffect>
                                    <p:anim calcmode="lin" valueType="num">
                                      <p:cBhvr>
                                        <p:cTn id="16" dur="2000" fill="hold"/>
                                        <p:tgtEl>
                                          <p:spTgt spid="16"/>
                                        </p:tgtEl>
                                        <p:attrNameLst>
                                          <p:attrName>ppt_w</p:attrName>
                                        </p:attrNameLst>
                                      </p:cBhvr>
                                      <p:tavLst>
                                        <p:tav tm="0" fmla="#ppt_w*sin(2.5*pi*$)">
                                          <p:val>
                                            <p:fltVal val="0"/>
                                          </p:val>
                                        </p:tav>
                                        <p:tav tm="100000">
                                          <p:val>
                                            <p:fltVal val="1"/>
                                          </p:val>
                                        </p:tav>
                                      </p:tavLst>
                                    </p:anim>
                                    <p:anim calcmode="lin" valueType="num">
                                      <p:cBhvr>
                                        <p:cTn id="17" dur="2000" fill="hold"/>
                                        <p:tgtEl>
                                          <p:spTgt spid="16"/>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2000"/>
                                        <p:tgtEl>
                                          <p:spTgt spid="17"/>
                                        </p:tgtEl>
                                      </p:cBhvr>
                                    </p:animEffect>
                                    <p:anim calcmode="lin" valueType="num">
                                      <p:cBhvr>
                                        <p:cTn id="21" dur="2000" fill="hold"/>
                                        <p:tgtEl>
                                          <p:spTgt spid="17"/>
                                        </p:tgtEl>
                                        <p:attrNameLst>
                                          <p:attrName>ppt_w</p:attrName>
                                        </p:attrNameLst>
                                      </p:cBhvr>
                                      <p:tavLst>
                                        <p:tav tm="0" fmla="#ppt_w*sin(2.5*pi*$)">
                                          <p:val>
                                            <p:fltVal val="0"/>
                                          </p:val>
                                        </p:tav>
                                        <p:tav tm="100000">
                                          <p:val>
                                            <p:fltVal val="1"/>
                                          </p:val>
                                        </p:tav>
                                      </p:tavLst>
                                    </p:anim>
                                    <p:anim calcmode="lin" valueType="num">
                                      <p:cBhvr>
                                        <p:cTn id="22" dur="2000" fill="hold"/>
                                        <p:tgtEl>
                                          <p:spTgt spid="17"/>
                                        </p:tgtEl>
                                        <p:attrNameLst>
                                          <p:attrName>ppt_h</p:attrName>
                                        </p:attrNameLst>
                                      </p:cBhvr>
                                      <p:tavLst>
                                        <p:tav tm="0">
                                          <p:val>
                                            <p:strVal val="#ppt_h"/>
                                          </p:val>
                                        </p:tav>
                                        <p:tav tm="100000">
                                          <p:val>
                                            <p:strVal val="#ppt_h"/>
                                          </p:val>
                                        </p:tav>
                                      </p:tavLst>
                                    </p:anim>
                                  </p:childTnLst>
                                </p:cTn>
                              </p:par>
                              <p:par>
                                <p:cTn id="23" presetID="45"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000"/>
                                        <p:tgtEl>
                                          <p:spTgt spid="18"/>
                                        </p:tgtEl>
                                      </p:cBhvr>
                                    </p:animEffect>
                                    <p:anim calcmode="lin" valueType="num">
                                      <p:cBhvr>
                                        <p:cTn id="26" dur="2000" fill="hold"/>
                                        <p:tgtEl>
                                          <p:spTgt spid="18"/>
                                        </p:tgtEl>
                                        <p:attrNameLst>
                                          <p:attrName>ppt_w</p:attrName>
                                        </p:attrNameLst>
                                      </p:cBhvr>
                                      <p:tavLst>
                                        <p:tav tm="0" fmla="#ppt_w*sin(2.5*pi*$)">
                                          <p:val>
                                            <p:fltVal val="0"/>
                                          </p:val>
                                        </p:tav>
                                        <p:tav tm="100000">
                                          <p:val>
                                            <p:fltVal val="1"/>
                                          </p:val>
                                        </p:tav>
                                      </p:tavLst>
                                    </p:anim>
                                    <p:anim calcmode="lin" valueType="num">
                                      <p:cBhvr>
                                        <p:cTn id="27" dur="2000" fill="hold"/>
                                        <p:tgtEl>
                                          <p:spTgt spid="18"/>
                                        </p:tgtEl>
                                        <p:attrNameLst>
                                          <p:attrName>ppt_h</p:attrName>
                                        </p:attrNameLst>
                                      </p:cBhvr>
                                      <p:tavLst>
                                        <p:tav tm="0">
                                          <p:val>
                                            <p:strVal val="#ppt_h"/>
                                          </p:val>
                                        </p:tav>
                                        <p:tav tm="100000">
                                          <p:val>
                                            <p:strVal val="#ppt_h"/>
                                          </p:val>
                                        </p:tav>
                                      </p:tavLst>
                                    </p:anim>
                                  </p:childTnLst>
                                </p:cTn>
                              </p:par>
                              <p:par>
                                <p:cTn id="28" presetID="45"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000"/>
                                        <p:tgtEl>
                                          <p:spTgt spid="19"/>
                                        </p:tgtEl>
                                      </p:cBhvr>
                                    </p:animEffect>
                                    <p:anim calcmode="lin" valueType="num">
                                      <p:cBhvr>
                                        <p:cTn id="31" dur="2000" fill="hold"/>
                                        <p:tgtEl>
                                          <p:spTgt spid="19"/>
                                        </p:tgtEl>
                                        <p:attrNameLst>
                                          <p:attrName>ppt_w</p:attrName>
                                        </p:attrNameLst>
                                      </p:cBhvr>
                                      <p:tavLst>
                                        <p:tav tm="0" fmla="#ppt_w*sin(2.5*pi*$)">
                                          <p:val>
                                            <p:fltVal val="0"/>
                                          </p:val>
                                        </p:tav>
                                        <p:tav tm="100000">
                                          <p:val>
                                            <p:fltVal val="1"/>
                                          </p:val>
                                        </p:tav>
                                      </p:tavLst>
                                    </p:anim>
                                    <p:anim calcmode="lin" valueType="num">
                                      <p:cBhvr>
                                        <p:cTn id="32" dur="2000" fill="hold"/>
                                        <p:tgtEl>
                                          <p:spTgt spid="19"/>
                                        </p:tgtEl>
                                        <p:attrNameLst>
                                          <p:attrName>ppt_h</p:attrName>
                                        </p:attrNameLst>
                                      </p:cBhvr>
                                      <p:tavLst>
                                        <p:tav tm="0">
                                          <p:val>
                                            <p:strVal val="#ppt_h"/>
                                          </p:val>
                                        </p:tav>
                                        <p:tav tm="100000">
                                          <p:val>
                                            <p:strVal val="#ppt_h"/>
                                          </p:val>
                                        </p:tav>
                                      </p:tavLst>
                                    </p:anim>
                                  </p:childTnLst>
                                </p:cTn>
                              </p:par>
                              <p:par>
                                <p:cTn id="33" presetID="45"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2000"/>
                                        <p:tgtEl>
                                          <p:spTgt spid="20"/>
                                        </p:tgtEl>
                                      </p:cBhvr>
                                    </p:animEffect>
                                    <p:anim calcmode="lin" valueType="num">
                                      <p:cBhvr>
                                        <p:cTn id="36" dur="2000" fill="hold"/>
                                        <p:tgtEl>
                                          <p:spTgt spid="20"/>
                                        </p:tgtEl>
                                        <p:attrNameLst>
                                          <p:attrName>ppt_w</p:attrName>
                                        </p:attrNameLst>
                                      </p:cBhvr>
                                      <p:tavLst>
                                        <p:tav tm="0" fmla="#ppt_w*sin(2.5*pi*$)">
                                          <p:val>
                                            <p:fltVal val="0"/>
                                          </p:val>
                                        </p:tav>
                                        <p:tav tm="100000">
                                          <p:val>
                                            <p:fltVal val="1"/>
                                          </p:val>
                                        </p:tav>
                                      </p:tavLst>
                                    </p:anim>
                                    <p:anim calcmode="lin" valueType="num">
                                      <p:cBhvr>
                                        <p:cTn id="37" dur="2000" fill="hold"/>
                                        <p:tgtEl>
                                          <p:spTgt spid="20"/>
                                        </p:tgtEl>
                                        <p:attrNameLst>
                                          <p:attrName>ppt_h</p:attrName>
                                        </p:attrNameLst>
                                      </p:cBhvr>
                                      <p:tavLst>
                                        <p:tav tm="0">
                                          <p:val>
                                            <p:strVal val="#ppt_h"/>
                                          </p:val>
                                        </p:tav>
                                        <p:tav tm="100000">
                                          <p:val>
                                            <p:strVal val="#ppt_h"/>
                                          </p:val>
                                        </p:tav>
                                      </p:tavLst>
                                    </p:anim>
                                  </p:childTnLst>
                                </p:cTn>
                              </p:par>
                              <p:par>
                                <p:cTn id="38" presetID="45"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2000"/>
                                        <p:tgtEl>
                                          <p:spTgt spid="21"/>
                                        </p:tgtEl>
                                      </p:cBhvr>
                                    </p:animEffect>
                                    <p:anim calcmode="lin" valueType="num">
                                      <p:cBhvr>
                                        <p:cTn id="41" dur="2000" fill="hold"/>
                                        <p:tgtEl>
                                          <p:spTgt spid="21"/>
                                        </p:tgtEl>
                                        <p:attrNameLst>
                                          <p:attrName>ppt_w</p:attrName>
                                        </p:attrNameLst>
                                      </p:cBhvr>
                                      <p:tavLst>
                                        <p:tav tm="0" fmla="#ppt_w*sin(2.5*pi*$)">
                                          <p:val>
                                            <p:fltVal val="0"/>
                                          </p:val>
                                        </p:tav>
                                        <p:tav tm="100000">
                                          <p:val>
                                            <p:fltVal val="1"/>
                                          </p:val>
                                        </p:tav>
                                      </p:tavLst>
                                    </p:anim>
                                    <p:anim calcmode="lin" valueType="num">
                                      <p:cBhvr>
                                        <p:cTn id="42" dur="2000" fill="hold"/>
                                        <p:tgtEl>
                                          <p:spTgt spid="21"/>
                                        </p:tgtEl>
                                        <p:attrNameLst>
                                          <p:attrName>ppt_h</p:attrName>
                                        </p:attrNameLst>
                                      </p:cBhvr>
                                      <p:tavLst>
                                        <p:tav tm="0">
                                          <p:val>
                                            <p:strVal val="#ppt_h"/>
                                          </p:val>
                                        </p:tav>
                                        <p:tav tm="100000">
                                          <p:val>
                                            <p:strVal val="#ppt_h"/>
                                          </p:val>
                                        </p:tav>
                                      </p:tavLst>
                                    </p:anim>
                                  </p:childTnLst>
                                </p:cTn>
                              </p:par>
                              <p:par>
                                <p:cTn id="43" presetID="45"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2000"/>
                                        <p:tgtEl>
                                          <p:spTgt spid="22"/>
                                        </p:tgtEl>
                                      </p:cBhvr>
                                    </p:animEffect>
                                    <p:anim calcmode="lin" valueType="num">
                                      <p:cBhvr>
                                        <p:cTn id="46" dur="2000" fill="hold"/>
                                        <p:tgtEl>
                                          <p:spTgt spid="22"/>
                                        </p:tgtEl>
                                        <p:attrNameLst>
                                          <p:attrName>ppt_w</p:attrName>
                                        </p:attrNameLst>
                                      </p:cBhvr>
                                      <p:tavLst>
                                        <p:tav tm="0" fmla="#ppt_w*sin(2.5*pi*$)">
                                          <p:val>
                                            <p:fltVal val="0"/>
                                          </p:val>
                                        </p:tav>
                                        <p:tav tm="100000">
                                          <p:val>
                                            <p:fltVal val="1"/>
                                          </p:val>
                                        </p:tav>
                                      </p:tavLst>
                                    </p:anim>
                                    <p:anim calcmode="lin" valueType="num">
                                      <p:cBhvr>
                                        <p:cTn id="47" dur="20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6487886" y="192513"/>
            <a:ext cx="5284224" cy="927956"/>
            <a:chOff x="6444343" y="192513"/>
            <a:chExt cx="5284224" cy="927956"/>
          </a:xfrm>
        </p:grpSpPr>
        <p:sp>
          <p:nvSpPr>
            <p:cNvPr id="5" name="文本框 4"/>
            <p:cNvSpPr txBox="1"/>
            <p:nvPr/>
          </p:nvSpPr>
          <p:spPr>
            <a:xfrm>
              <a:off x="8390282" y="192513"/>
              <a:ext cx="3338285" cy="460375"/>
            </a:xfrm>
            <a:prstGeom prst="rect">
              <a:avLst/>
            </a:prstGeom>
            <a:noFill/>
          </p:spPr>
          <p:txBody>
            <a:bodyPr wrap="square" rtlCol="0">
              <a:spAutoFit/>
            </a:bodyPr>
            <a:lstStyle/>
            <a:p>
              <a:pPr algn="r"/>
              <a:r>
                <a:rPr lang="zh-CN" altLang="en-US" sz="2400" b="1" dirty="0">
                  <a:solidFill>
                    <a:srgbClr val="1C4885"/>
                  </a:solidFill>
                  <a:latin typeface="微软雅黑" panose="020B0503020204020204" pitchFamily="34" charset="-122"/>
                  <a:ea typeface="微软雅黑" panose="020B0503020204020204" pitchFamily="34" charset="-122"/>
                </a:rPr>
                <a:t>时间分配</a:t>
              </a:r>
            </a:p>
          </p:txBody>
        </p:sp>
        <p:sp>
          <p:nvSpPr>
            <p:cNvPr id="6" name="文本框 5"/>
            <p:cNvSpPr txBox="1"/>
            <p:nvPr/>
          </p:nvSpPr>
          <p:spPr>
            <a:xfrm>
              <a:off x="6444343" y="783774"/>
              <a:ext cx="5284224" cy="336695"/>
            </a:xfrm>
            <a:prstGeom prst="rect">
              <a:avLst/>
            </a:prstGeom>
            <a:noFill/>
          </p:spPr>
          <p:txBody>
            <a:bodyPr wrap="square" rtlCol="0">
              <a:spAutoFit/>
            </a:bodyPr>
            <a:lstStyle/>
            <a:p>
              <a:pPr algn="r">
                <a:lnSpc>
                  <a:spcPct val="150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0" y="0"/>
            <a:ext cx="4775200" cy="6858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896530" y="1016635"/>
            <a:ext cx="500539" cy="48156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Arial" panose="020B0604020202020204" pitchFamily="34" charset="0"/>
                <a:cs typeface="Arial" panose="020B0604020202020204" pitchFamily="34" charset="0"/>
              </a:rPr>
              <a:t>１</a:t>
            </a:r>
          </a:p>
        </p:txBody>
      </p:sp>
      <p:sp>
        <p:nvSpPr>
          <p:cNvPr id="10" name="矩形 9"/>
          <p:cNvSpPr/>
          <p:nvPr/>
        </p:nvSpPr>
        <p:spPr>
          <a:xfrm>
            <a:off x="5896530" y="1894113"/>
            <a:ext cx="540000" cy="540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Arial" panose="020B0604020202020204" pitchFamily="34" charset="0"/>
                <a:cs typeface="Arial" panose="020B0604020202020204" pitchFamily="34" charset="0"/>
              </a:rPr>
              <a:t>２</a:t>
            </a:r>
          </a:p>
        </p:txBody>
      </p:sp>
      <p:sp>
        <p:nvSpPr>
          <p:cNvPr id="11" name="矩形 10"/>
          <p:cNvSpPr/>
          <p:nvPr/>
        </p:nvSpPr>
        <p:spPr>
          <a:xfrm>
            <a:off x="5907666" y="2872143"/>
            <a:ext cx="540000" cy="540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Arial" panose="020B0604020202020204" pitchFamily="34" charset="0"/>
                <a:cs typeface="Arial" panose="020B0604020202020204" pitchFamily="34" charset="0"/>
              </a:rPr>
              <a:t>３</a:t>
            </a:r>
          </a:p>
        </p:txBody>
      </p:sp>
      <p:sp>
        <p:nvSpPr>
          <p:cNvPr id="12" name="矩形 11"/>
          <p:cNvSpPr/>
          <p:nvPr/>
        </p:nvSpPr>
        <p:spPr>
          <a:xfrm>
            <a:off x="5907666" y="3850173"/>
            <a:ext cx="540000" cy="540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Arial" panose="020B0604020202020204" pitchFamily="34" charset="0"/>
                <a:cs typeface="Arial" panose="020B0604020202020204" pitchFamily="34" charset="0"/>
              </a:rPr>
              <a:t>４</a:t>
            </a:r>
          </a:p>
        </p:txBody>
      </p:sp>
      <p:sp>
        <p:nvSpPr>
          <p:cNvPr id="13" name="矩形 12"/>
          <p:cNvSpPr/>
          <p:nvPr/>
        </p:nvSpPr>
        <p:spPr>
          <a:xfrm>
            <a:off x="5948273" y="4828203"/>
            <a:ext cx="540000" cy="540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Arial" panose="020B0604020202020204" pitchFamily="34" charset="0"/>
                <a:cs typeface="Arial" panose="020B0604020202020204" pitchFamily="34" charset="0"/>
              </a:rPr>
              <a:t>５</a:t>
            </a:r>
          </a:p>
        </p:txBody>
      </p:sp>
      <p:sp>
        <p:nvSpPr>
          <p:cNvPr id="14" name="文本框 13"/>
          <p:cNvSpPr txBox="1"/>
          <p:nvPr/>
        </p:nvSpPr>
        <p:spPr>
          <a:xfrm>
            <a:off x="6571444" y="1139412"/>
            <a:ext cx="5284224" cy="418191"/>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起床、洗漱、吃早餐</a:t>
            </a:r>
          </a:p>
        </p:txBody>
      </p:sp>
      <p:sp>
        <p:nvSpPr>
          <p:cNvPr id="15" name="文本框 14"/>
          <p:cNvSpPr txBox="1"/>
          <p:nvPr/>
        </p:nvSpPr>
        <p:spPr>
          <a:xfrm>
            <a:off x="6571444" y="762185"/>
            <a:ext cx="2075543" cy="418191"/>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00-8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571444" y="2084194"/>
            <a:ext cx="5284224" cy="418191"/>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前期学习数学，后期刷数学政治真题</a:t>
            </a:r>
          </a:p>
        </p:txBody>
      </p:sp>
      <p:sp>
        <p:nvSpPr>
          <p:cNvPr id="17" name="文本框 16"/>
          <p:cNvSpPr txBox="1"/>
          <p:nvPr/>
        </p:nvSpPr>
        <p:spPr>
          <a:xfrm>
            <a:off x="6617958" y="1663273"/>
            <a:ext cx="2075543" cy="418191"/>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00-11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617958" y="3014062"/>
            <a:ext cx="5284224" cy="418191"/>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吃午饭</a:t>
            </a:r>
          </a:p>
        </p:txBody>
      </p:sp>
      <p:sp>
        <p:nvSpPr>
          <p:cNvPr id="19" name="文本框 18"/>
          <p:cNvSpPr txBox="1"/>
          <p:nvPr/>
        </p:nvSpPr>
        <p:spPr>
          <a:xfrm>
            <a:off x="6617958" y="2658281"/>
            <a:ext cx="2075543" cy="418191"/>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30-12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684633" y="3972040"/>
            <a:ext cx="5284224" cy="418191"/>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前期英语真题政治</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1000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题，后期英语真题背政治分析</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684633" y="3619340"/>
            <a:ext cx="2075543" cy="418191"/>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00-17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684633" y="4990192"/>
            <a:ext cx="5284224" cy="418191"/>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吃晚饭</a:t>
            </a:r>
          </a:p>
        </p:txBody>
      </p:sp>
      <p:sp>
        <p:nvSpPr>
          <p:cNvPr id="23" name="文本框 22"/>
          <p:cNvSpPr txBox="1"/>
          <p:nvPr/>
        </p:nvSpPr>
        <p:spPr>
          <a:xfrm>
            <a:off x="6684633" y="4636538"/>
            <a:ext cx="2075543" cy="418191"/>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30-18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302658" y="2588567"/>
            <a:ext cx="2075543" cy="581057"/>
          </a:xfrm>
          <a:prstGeom prst="rect">
            <a:avLst/>
          </a:prstGeom>
          <a:noFill/>
        </p:spPr>
        <p:txBody>
          <a:bodyPr wrap="square" rtlCol="0">
            <a:spAutoFit/>
          </a:bodyPr>
          <a:lstStyle/>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时间规划</a:t>
            </a:r>
          </a:p>
        </p:txBody>
      </p:sp>
      <p:sp>
        <p:nvSpPr>
          <p:cNvPr id="26" name="文本框 25"/>
          <p:cNvSpPr txBox="1"/>
          <p:nvPr/>
        </p:nvSpPr>
        <p:spPr>
          <a:xfrm>
            <a:off x="428172" y="3210682"/>
            <a:ext cx="3824514" cy="961289"/>
          </a:xfrm>
          <a:prstGeom prst="rect">
            <a:avLst/>
          </a:prstGeom>
          <a:noFill/>
        </p:spPr>
        <p:txBody>
          <a:bodyPr wrap="square" rtlCol="0">
            <a:spAutoFit/>
          </a:bodyPr>
          <a:lstStyle/>
          <a:p>
            <a:pPr algn="ct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合理安排时间</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根据考试时间和自身情况安排</a:t>
            </a:r>
          </a:p>
        </p:txBody>
      </p:sp>
      <p:pic>
        <p:nvPicPr>
          <p:cNvPr id="3" name="图片 2" descr="G:\desktop\河海答辩模板\素材\资源 2.png资源 2"/>
          <p:cNvPicPr>
            <a:picLocks noChangeAspect="1"/>
          </p:cNvPicPr>
          <p:nvPr/>
        </p:nvPicPr>
        <p:blipFill>
          <a:blip r:embed="rId3">
            <a:lum bright="100000"/>
          </a:blip>
          <a:srcRect r="42179"/>
          <a:stretch>
            <a:fillRect/>
          </a:stretch>
        </p:blipFill>
        <p:spPr>
          <a:xfrm>
            <a:off x="502285" y="325755"/>
            <a:ext cx="2251075" cy="690880"/>
          </a:xfrm>
          <a:prstGeom prst="rect">
            <a:avLst/>
          </a:prstGeom>
        </p:spPr>
      </p:pic>
      <p:sp>
        <p:nvSpPr>
          <p:cNvPr id="27" name="矩形 26">
            <a:extLst>
              <a:ext uri="{FF2B5EF4-FFF2-40B4-BE49-F238E27FC236}">
                <a16:creationId xmlns:a16="http://schemas.microsoft.com/office/drawing/2014/main" id="{5BC1A6F8-541F-400A-9CB9-1BBC64790281}"/>
              </a:ext>
            </a:extLst>
          </p:cNvPr>
          <p:cNvSpPr/>
          <p:nvPr/>
        </p:nvSpPr>
        <p:spPr>
          <a:xfrm>
            <a:off x="5994502" y="5806233"/>
            <a:ext cx="500539" cy="48156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6</a:t>
            </a:r>
            <a:endParaRPr lang="zh-CN" altLang="en-US" b="1"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A687CD04-CBA3-418C-8604-81E9B4BF704F}"/>
              </a:ext>
            </a:extLst>
          </p:cNvPr>
          <p:cNvSpPr txBox="1"/>
          <p:nvPr/>
        </p:nvSpPr>
        <p:spPr>
          <a:xfrm>
            <a:off x="6676571" y="5590153"/>
            <a:ext cx="2075543" cy="418191"/>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18</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30-22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00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8A2939F8-E8F9-4431-B352-43E64A9EA6A9}"/>
              </a:ext>
            </a:extLst>
          </p:cNvPr>
          <p:cNvSpPr txBox="1"/>
          <p:nvPr/>
        </p:nvSpPr>
        <p:spPr>
          <a:xfrm>
            <a:off x="6684633" y="5892001"/>
            <a:ext cx="5284224" cy="418191"/>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复习专业课、归纳总结一天的内容</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500"/>
                                        <p:tgtEl>
                                          <p:spTgt spid="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000"/>
                                        <p:tgtEl>
                                          <p:spTgt spid="26"/>
                                        </p:tgtEl>
                                      </p:cBhvr>
                                    </p:animEffect>
                                    <p:anim calcmode="lin" valueType="num">
                                      <p:cBhvr>
                                        <p:cTn id="17" dur="1000" fill="hold"/>
                                        <p:tgtEl>
                                          <p:spTgt spid="26"/>
                                        </p:tgtEl>
                                        <p:attrNameLst>
                                          <p:attrName>ppt_x</p:attrName>
                                        </p:attrNameLst>
                                      </p:cBhvr>
                                      <p:tavLst>
                                        <p:tav tm="0">
                                          <p:val>
                                            <p:strVal val="#ppt_x"/>
                                          </p:val>
                                        </p:tav>
                                        <p:tav tm="100000">
                                          <p:val>
                                            <p:strVal val="#ppt_x"/>
                                          </p:val>
                                        </p:tav>
                                      </p:tavLst>
                                    </p:anim>
                                    <p:anim calcmode="lin" valueType="num">
                                      <p:cBhvr>
                                        <p:cTn id="18" dur="1000" fill="hold"/>
                                        <p:tgtEl>
                                          <p:spTgt spid="26"/>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6" presetClass="entr" presetSubtype="4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outHorizontal)">
                                      <p:cBhvr>
                                        <p:cTn id="22" dur="500"/>
                                        <p:tgtEl>
                                          <p:spTgt spid="9"/>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16" presetClass="entr" presetSubtype="42"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outHorizontal)">
                                      <p:cBhvr>
                                        <p:cTn id="37" dur="500"/>
                                        <p:tgtEl>
                                          <p:spTgt spid="10"/>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1000" fill="hold"/>
                                        <p:tgtEl>
                                          <p:spTgt spid="1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16" presetClass="entr" presetSubtype="42"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arn(outHorizontal)">
                                      <p:cBhvr>
                                        <p:cTn id="51" dur="500"/>
                                        <p:tgtEl>
                                          <p:spTgt spid="11"/>
                                        </p:tgtEl>
                                      </p:cBhvr>
                                    </p:animEffect>
                                  </p:childTnLst>
                                </p:cTn>
                              </p:par>
                              <p:par>
                                <p:cTn id="52" presetID="42"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0"/>
                                        <p:tgtEl>
                                          <p:spTgt spid="18"/>
                                        </p:tgtEl>
                                      </p:cBhvr>
                                    </p:animEffect>
                                    <p:anim calcmode="lin" valueType="num">
                                      <p:cBhvr>
                                        <p:cTn id="60" dur="1000" fill="hold"/>
                                        <p:tgtEl>
                                          <p:spTgt spid="18"/>
                                        </p:tgtEl>
                                        <p:attrNameLst>
                                          <p:attrName>ppt_x</p:attrName>
                                        </p:attrNameLst>
                                      </p:cBhvr>
                                      <p:tavLst>
                                        <p:tav tm="0">
                                          <p:val>
                                            <p:strVal val="#ppt_x"/>
                                          </p:val>
                                        </p:tav>
                                        <p:tav tm="100000">
                                          <p:val>
                                            <p:strVal val="#ppt_x"/>
                                          </p:val>
                                        </p:tav>
                                      </p:tavLst>
                                    </p:anim>
                                    <p:anim calcmode="lin" valueType="num">
                                      <p:cBhvr>
                                        <p:cTn id="61" dur="1000" fill="hold"/>
                                        <p:tgtEl>
                                          <p:spTgt spid="18"/>
                                        </p:tgtEl>
                                        <p:attrNameLst>
                                          <p:attrName>ppt_y</p:attrName>
                                        </p:attrNameLst>
                                      </p:cBhvr>
                                      <p:tavLst>
                                        <p:tav tm="0">
                                          <p:val>
                                            <p:strVal val="#ppt_y+.1"/>
                                          </p:val>
                                        </p:tav>
                                        <p:tav tm="100000">
                                          <p:val>
                                            <p:strVal val="#ppt_y"/>
                                          </p:val>
                                        </p:tav>
                                      </p:tavLst>
                                    </p:anim>
                                  </p:childTnLst>
                                </p:cTn>
                              </p:par>
                            </p:childTnLst>
                          </p:cTn>
                        </p:par>
                        <p:par>
                          <p:cTn id="62" fill="hold">
                            <p:stCondLst>
                              <p:cond delay="5000"/>
                            </p:stCondLst>
                            <p:childTnLst>
                              <p:par>
                                <p:cTn id="63" presetID="16" presetClass="entr" presetSubtype="42"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arn(outHorizontal)">
                                      <p:cBhvr>
                                        <p:cTn id="65" dur="500"/>
                                        <p:tgtEl>
                                          <p:spTgt spid="12"/>
                                        </p:tgtEl>
                                      </p:cBhvr>
                                    </p:animEffect>
                                  </p:childTnLst>
                                </p:cTn>
                              </p:par>
                              <p:par>
                                <p:cTn id="66" presetID="42"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1000"/>
                                        <p:tgtEl>
                                          <p:spTgt spid="21"/>
                                        </p:tgtEl>
                                      </p:cBhvr>
                                    </p:animEffect>
                                    <p:anim calcmode="lin" valueType="num">
                                      <p:cBhvr>
                                        <p:cTn id="69" dur="1000" fill="hold"/>
                                        <p:tgtEl>
                                          <p:spTgt spid="21"/>
                                        </p:tgtEl>
                                        <p:attrNameLst>
                                          <p:attrName>ppt_x</p:attrName>
                                        </p:attrNameLst>
                                      </p:cBhvr>
                                      <p:tavLst>
                                        <p:tav tm="0">
                                          <p:val>
                                            <p:strVal val="#ppt_x"/>
                                          </p:val>
                                        </p:tav>
                                        <p:tav tm="100000">
                                          <p:val>
                                            <p:strVal val="#ppt_x"/>
                                          </p:val>
                                        </p:tav>
                                      </p:tavLst>
                                    </p:anim>
                                    <p:anim calcmode="lin" valueType="num">
                                      <p:cBhvr>
                                        <p:cTn id="70" dur="1000" fill="hold"/>
                                        <p:tgtEl>
                                          <p:spTgt spid="2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16" presetClass="entr" presetSubtype="42"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barn(outHorizontal)">
                                      <p:cBhvr>
                                        <p:cTn id="79" dur="500"/>
                                        <p:tgtEl>
                                          <p:spTgt spid="13"/>
                                        </p:tgtEl>
                                      </p:cBhvr>
                                    </p:animEffect>
                                  </p:childTnLst>
                                </p:cTn>
                              </p:par>
                              <p:par>
                                <p:cTn id="80" presetID="42"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000"/>
                                        <p:tgtEl>
                                          <p:spTgt spid="23"/>
                                        </p:tgtEl>
                                      </p:cBhvr>
                                    </p:animEffect>
                                    <p:anim calcmode="lin" valueType="num">
                                      <p:cBhvr>
                                        <p:cTn id="83" dur="1000" fill="hold"/>
                                        <p:tgtEl>
                                          <p:spTgt spid="23"/>
                                        </p:tgtEl>
                                        <p:attrNameLst>
                                          <p:attrName>ppt_x</p:attrName>
                                        </p:attrNameLst>
                                      </p:cBhvr>
                                      <p:tavLst>
                                        <p:tav tm="0">
                                          <p:val>
                                            <p:strVal val="#ppt_x"/>
                                          </p:val>
                                        </p:tav>
                                        <p:tav tm="100000">
                                          <p:val>
                                            <p:strVal val="#ppt_x"/>
                                          </p:val>
                                        </p:tav>
                                      </p:tavLst>
                                    </p:anim>
                                    <p:anim calcmode="lin" valueType="num">
                                      <p:cBhvr>
                                        <p:cTn id="84" dur="1000" fill="hold"/>
                                        <p:tgtEl>
                                          <p:spTgt spid="2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anim calcmode="lin" valueType="num">
                                      <p:cBhvr>
                                        <p:cTn id="88" dur="1000" fill="hold"/>
                                        <p:tgtEl>
                                          <p:spTgt spid="22"/>
                                        </p:tgtEl>
                                        <p:attrNameLst>
                                          <p:attrName>ppt_x</p:attrName>
                                        </p:attrNameLst>
                                      </p:cBhvr>
                                      <p:tavLst>
                                        <p:tav tm="0">
                                          <p:val>
                                            <p:strVal val="#ppt_x"/>
                                          </p:val>
                                        </p:tav>
                                        <p:tav tm="100000">
                                          <p:val>
                                            <p:strVal val="#ppt_x"/>
                                          </p:val>
                                        </p:tav>
                                      </p:tavLst>
                                    </p:anim>
                                    <p:anim calcmode="lin" valueType="num">
                                      <p:cBhvr>
                                        <p:cTn id="89" dur="1000" fill="hold"/>
                                        <p:tgtEl>
                                          <p:spTgt spid="22"/>
                                        </p:tgtEl>
                                        <p:attrNameLst>
                                          <p:attrName>ppt_y</p:attrName>
                                        </p:attrNameLst>
                                      </p:cBhvr>
                                      <p:tavLst>
                                        <p:tav tm="0">
                                          <p:val>
                                            <p:strVal val="#ppt_y+.1"/>
                                          </p:val>
                                        </p:tav>
                                        <p:tav tm="100000">
                                          <p:val>
                                            <p:strVal val="#ppt_y"/>
                                          </p:val>
                                        </p:tav>
                                      </p:tavLst>
                                    </p:anim>
                                  </p:childTnLst>
                                </p:cTn>
                              </p:par>
                            </p:childTnLst>
                          </p:cTn>
                        </p:par>
                        <p:par>
                          <p:cTn id="90" fill="hold">
                            <p:stCondLst>
                              <p:cond delay="7000"/>
                            </p:stCondLst>
                            <p:childTnLst>
                              <p:par>
                                <p:cTn id="91" presetID="16" presetClass="entr" presetSubtype="42"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barn(outHorizontal)">
                                      <p:cBhvr>
                                        <p:cTn id="93" dur="500"/>
                                        <p:tgtEl>
                                          <p:spTgt spid="27"/>
                                        </p:tgtEl>
                                      </p:cBhvr>
                                    </p:animEffect>
                                  </p:childTnLst>
                                </p:cTn>
                              </p:par>
                            </p:childTnLst>
                          </p:cTn>
                        </p:par>
                        <p:par>
                          <p:cTn id="94" fill="hold">
                            <p:stCondLst>
                              <p:cond delay="7500"/>
                            </p:stCondLst>
                            <p:childTnLst>
                              <p:par>
                                <p:cTn id="95" presetID="42" presetClass="entr" presetSubtype="0" fill="hold" grpId="0" nodeType="after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anim calcmode="lin" valueType="num">
                                      <p:cBhvr>
                                        <p:cTn id="98" dur="1000" fill="hold"/>
                                        <p:tgtEl>
                                          <p:spTgt spid="28"/>
                                        </p:tgtEl>
                                        <p:attrNameLst>
                                          <p:attrName>ppt_x</p:attrName>
                                        </p:attrNameLst>
                                      </p:cBhvr>
                                      <p:tavLst>
                                        <p:tav tm="0">
                                          <p:val>
                                            <p:strVal val="#ppt_x"/>
                                          </p:val>
                                        </p:tav>
                                        <p:tav tm="100000">
                                          <p:val>
                                            <p:strVal val="#ppt_x"/>
                                          </p:val>
                                        </p:tav>
                                      </p:tavLst>
                                    </p:anim>
                                    <p:anim calcmode="lin" valueType="num">
                                      <p:cBhvr>
                                        <p:cTn id="99" dur="1000" fill="hold"/>
                                        <p:tgtEl>
                                          <p:spTgt spid="28"/>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1000"/>
                                        <p:tgtEl>
                                          <p:spTgt spid="29"/>
                                        </p:tgtEl>
                                      </p:cBhvr>
                                    </p:animEffect>
                                    <p:anim calcmode="lin" valueType="num">
                                      <p:cBhvr>
                                        <p:cTn id="103" dur="1000" fill="hold"/>
                                        <p:tgtEl>
                                          <p:spTgt spid="29"/>
                                        </p:tgtEl>
                                        <p:attrNameLst>
                                          <p:attrName>ppt_x</p:attrName>
                                        </p:attrNameLst>
                                      </p:cBhvr>
                                      <p:tavLst>
                                        <p:tav tm="0">
                                          <p:val>
                                            <p:strVal val="#ppt_x"/>
                                          </p:val>
                                        </p:tav>
                                        <p:tav tm="100000">
                                          <p:val>
                                            <p:strVal val="#ppt_x"/>
                                          </p:val>
                                        </p:tav>
                                      </p:tavLst>
                                    </p:anim>
                                    <p:anim calcmode="lin" valueType="num">
                                      <p:cBhvr>
                                        <p:cTn id="10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p:bldP spid="21" grpId="0"/>
      <p:bldP spid="22" grpId="0"/>
      <p:bldP spid="23" grpId="0"/>
      <p:bldP spid="25" grpId="0"/>
      <p:bldP spid="26" grpId="0"/>
      <p:bldP spid="27" grpId="0" animBg="1"/>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6487886" y="420914"/>
            <a:ext cx="5284224" cy="699555"/>
            <a:chOff x="6444343" y="420914"/>
            <a:chExt cx="5284224" cy="699555"/>
          </a:xfrm>
        </p:grpSpPr>
        <p:sp>
          <p:nvSpPr>
            <p:cNvPr id="5" name="文本框 4"/>
            <p:cNvSpPr txBox="1"/>
            <p:nvPr/>
          </p:nvSpPr>
          <p:spPr>
            <a:xfrm>
              <a:off x="8390282" y="420914"/>
              <a:ext cx="3338285" cy="460375"/>
            </a:xfrm>
            <a:prstGeom prst="rect">
              <a:avLst/>
            </a:prstGeom>
            <a:noFill/>
          </p:spPr>
          <p:txBody>
            <a:bodyPr wrap="square" rtlCol="0">
              <a:spAutoFit/>
            </a:bodyPr>
            <a:lstStyle/>
            <a:p>
              <a:pPr algn="r"/>
              <a:r>
                <a:rPr lang="zh-CN" altLang="en-US" sz="2400" b="1" dirty="0">
                  <a:solidFill>
                    <a:srgbClr val="1C4885"/>
                  </a:solidFill>
                  <a:latin typeface="微软雅黑" panose="020B0503020204020204" pitchFamily="34" charset="-122"/>
                  <a:ea typeface="微软雅黑" panose="020B0503020204020204" pitchFamily="34" charset="-122"/>
                  <a:sym typeface="+mn-ea"/>
                </a:rPr>
                <a:t>在此输入第二章</a:t>
              </a:r>
              <a:endParaRPr lang="zh-CN" altLang="en-US" sz="2400" b="1" dirty="0">
                <a:solidFill>
                  <a:srgbClr val="1C4885"/>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444343" y="783774"/>
              <a:ext cx="5284224" cy="336695"/>
            </a:xfrm>
            <a:prstGeom prst="rect">
              <a:avLst/>
            </a:prstGeom>
            <a:noFill/>
          </p:spPr>
          <p:txBody>
            <a:bodyPr wrap="square" rtlCol="0">
              <a:spAutoFit/>
            </a:bodyPr>
            <a:lstStyle/>
            <a:p>
              <a:pPr algn="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点击添加文本内容说明点击添加文本内容说明点击添加文本内容说明</a:t>
              </a:r>
            </a:p>
          </p:txBody>
        </p:sp>
      </p:grpSp>
      <p:grpSp>
        <p:nvGrpSpPr>
          <p:cNvPr id="8" name="68137fea-4a20-40e1-86c7-b31ac02ec2d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718183" y="1454032"/>
            <a:ext cx="8755634" cy="4680067"/>
            <a:chOff x="1630962" y="1266824"/>
            <a:chExt cx="9105872" cy="4867276"/>
          </a:xfrm>
        </p:grpSpPr>
        <p:sp>
          <p:nvSpPr>
            <p:cNvPr id="9" name="iṡḻíḑê"/>
            <p:cNvSpPr/>
            <p:nvPr/>
          </p:nvSpPr>
          <p:spPr bwMode="auto">
            <a:xfrm>
              <a:off x="2621807" y="5614612"/>
              <a:ext cx="7055051" cy="191250"/>
            </a:xfrm>
            <a:prstGeom prst="rect">
              <a:avLst/>
            </a:prstGeom>
            <a:solidFill>
              <a:schemeClr val="bg1">
                <a:lumMod val="75000"/>
              </a:schemeClr>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0" name="íŝḷiḍè"/>
            <p:cNvGrpSpPr/>
            <p:nvPr/>
          </p:nvGrpSpPr>
          <p:grpSpPr>
            <a:xfrm>
              <a:off x="1630962" y="1266824"/>
              <a:ext cx="1568466" cy="4867276"/>
              <a:chOff x="2497452" y="1266824"/>
              <a:chExt cx="1568466" cy="4867276"/>
            </a:xfrm>
          </p:grpSpPr>
          <p:sp>
            <p:nvSpPr>
              <p:cNvPr id="41" name="ïšlíḍè"/>
              <p:cNvSpPr/>
              <p:nvPr/>
            </p:nvSpPr>
            <p:spPr bwMode="auto">
              <a:xfrm>
                <a:off x="2857821" y="5286375"/>
                <a:ext cx="847725" cy="847725"/>
              </a:xfrm>
              <a:prstGeom prst="ellipse">
                <a:avLst/>
              </a:prstGeom>
              <a:solidFill>
                <a:schemeClr val="bg1">
                  <a:lumMod val="75000"/>
                </a:schemeClr>
              </a:solidFill>
              <a:ln w="38100">
                <a:noFill/>
              </a:ln>
            </p:spPr>
            <p:style>
              <a:lnRef idx="2">
                <a:schemeClr val="dk1"/>
              </a:lnRef>
              <a:fillRef idx="1">
                <a:schemeClr val="lt1"/>
              </a:fillRef>
              <a:effectRef idx="0">
                <a:schemeClr val="dk1"/>
              </a:effectRef>
              <a:fontRef idx="minor">
                <a:schemeClr val="dk1"/>
              </a:fontRef>
            </p:style>
            <p:txBody>
              <a:bodyPr rtlCol="0" anchor="ctr">
                <a:normAutofit/>
              </a:bodyPr>
              <a:lstStyle/>
              <a:p>
                <a:pPr algn="ctr"/>
                <a:endParaRPr lang="zh-CN" altLang="en-US" b="1" dirty="0">
                  <a:solidFill>
                    <a:schemeClr val="dk1"/>
                  </a:solidFill>
                  <a:latin typeface="微软雅黑" panose="020B0503020204020204" pitchFamily="34" charset="-122"/>
                  <a:ea typeface="微软雅黑" panose="020B0503020204020204" pitchFamily="34" charset="-122"/>
                </a:endParaRPr>
              </a:p>
            </p:txBody>
          </p:sp>
          <p:sp>
            <p:nvSpPr>
              <p:cNvPr id="42" name="íSḷïḓê"/>
              <p:cNvSpPr/>
              <p:nvPr/>
            </p:nvSpPr>
            <p:spPr bwMode="auto">
              <a:xfrm>
                <a:off x="2576505" y="1266824"/>
                <a:ext cx="1410359" cy="4674501"/>
              </a:xfrm>
              <a:custGeom>
                <a:avLst/>
                <a:gdLst>
                  <a:gd name="T0" fmla="*/ 1062 w 1138"/>
                  <a:gd name="T1" fmla="*/ 285 h 3777"/>
                  <a:gd name="T2" fmla="*/ 569 w 1138"/>
                  <a:gd name="T3" fmla="*/ 0 h 3777"/>
                  <a:gd name="T4" fmla="*/ 77 w 1138"/>
                  <a:gd name="T5" fmla="*/ 285 h 3777"/>
                  <a:gd name="T6" fmla="*/ 0 w 1138"/>
                  <a:gd name="T7" fmla="*/ 569 h 3777"/>
                  <a:gd name="T8" fmla="*/ 0 w 1138"/>
                  <a:gd name="T9" fmla="*/ 1991 h 3777"/>
                  <a:gd name="T10" fmla="*/ 484 w 1138"/>
                  <a:gd name="T11" fmla="*/ 2553 h 3777"/>
                  <a:gd name="T12" fmla="*/ 484 w 1138"/>
                  <a:gd name="T13" fmla="*/ 3369 h 3777"/>
                  <a:gd name="T14" fmla="*/ 356 w 1138"/>
                  <a:gd name="T15" fmla="*/ 3564 h 3777"/>
                  <a:gd name="T16" fmla="*/ 569 w 1138"/>
                  <a:gd name="T17" fmla="*/ 3777 h 3777"/>
                  <a:gd name="T18" fmla="*/ 783 w 1138"/>
                  <a:gd name="T19" fmla="*/ 3564 h 3777"/>
                  <a:gd name="T20" fmla="*/ 655 w 1138"/>
                  <a:gd name="T21" fmla="*/ 3369 h 3777"/>
                  <a:gd name="T22" fmla="*/ 655 w 1138"/>
                  <a:gd name="T23" fmla="*/ 2553 h 3777"/>
                  <a:gd name="T24" fmla="*/ 1138 w 1138"/>
                  <a:gd name="T25" fmla="*/ 1991 h 3777"/>
                  <a:gd name="T26" fmla="*/ 1138 w 1138"/>
                  <a:gd name="T27" fmla="*/ 569 h 3777"/>
                  <a:gd name="T28" fmla="*/ 1062 w 1138"/>
                  <a:gd name="T29" fmla="*/ 285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8" h="3777">
                    <a:moveTo>
                      <a:pt x="1062" y="285"/>
                    </a:moveTo>
                    <a:cubicBezTo>
                      <a:pt x="964" y="115"/>
                      <a:pt x="780" y="0"/>
                      <a:pt x="569" y="0"/>
                    </a:cubicBezTo>
                    <a:cubicBezTo>
                      <a:pt x="359" y="0"/>
                      <a:pt x="175" y="115"/>
                      <a:pt x="77" y="285"/>
                    </a:cubicBezTo>
                    <a:cubicBezTo>
                      <a:pt x="28" y="368"/>
                      <a:pt x="0" y="465"/>
                      <a:pt x="0" y="569"/>
                    </a:cubicBezTo>
                    <a:cubicBezTo>
                      <a:pt x="0" y="1991"/>
                      <a:pt x="0" y="1991"/>
                      <a:pt x="0" y="1991"/>
                    </a:cubicBezTo>
                    <a:cubicBezTo>
                      <a:pt x="0" y="2276"/>
                      <a:pt x="210" y="2512"/>
                      <a:pt x="484" y="2553"/>
                    </a:cubicBezTo>
                    <a:cubicBezTo>
                      <a:pt x="484" y="3369"/>
                      <a:pt x="484" y="3369"/>
                      <a:pt x="484" y="3369"/>
                    </a:cubicBezTo>
                    <a:cubicBezTo>
                      <a:pt x="409" y="3401"/>
                      <a:pt x="356" y="3477"/>
                      <a:pt x="356" y="3564"/>
                    </a:cubicBezTo>
                    <a:cubicBezTo>
                      <a:pt x="356" y="3682"/>
                      <a:pt x="451" y="3777"/>
                      <a:pt x="569" y="3777"/>
                    </a:cubicBezTo>
                    <a:cubicBezTo>
                      <a:pt x="687" y="3777"/>
                      <a:pt x="783" y="3682"/>
                      <a:pt x="783" y="3564"/>
                    </a:cubicBezTo>
                    <a:cubicBezTo>
                      <a:pt x="783" y="3477"/>
                      <a:pt x="730" y="3401"/>
                      <a:pt x="655" y="3369"/>
                    </a:cubicBezTo>
                    <a:cubicBezTo>
                      <a:pt x="655" y="2553"/>
                      <a:pt x="655" y="2553"/>
                      <a:pt x="655" y="2553"/>
                    </a:cubicBezTo>
                    <a:cubicBezTo>
                      <a:pt x="928" y="2512"/>
                      <a:pt x="1138" y="2276"/>
                      <a:pt x="1138" y="1991"/>
                    </a:cubicBezTo>
                    <a:cubicBezTo>
                      <a:pt x="1138" y="569"/>
                      <a:pt x="1138" y="569"/>
                      <a:pt x="1138" y="569"/>
                    </a:cubicBezTo>
                    <a:cubicBezTo>
                      <a:pt x="1138" y="465"/>
                      <a:pt x="1110" y="368"/>
                      <a:pt x="1062" y="285"/>
                    </a:cubicBezTo>
                    <a:close/>
                  </a:path>
                </a:pathLst>
              </a:custGeom>
              <a:solidFill>
                <a:srgbClr val="1C4885"/>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43" name="ïSḷïďe"/>
              <p:cNvSpPr/>
              <p:nvPr/>
            </p:nvSpPr>
            <p:spPr bwMode="auto">
              <a:xfrm>
                <a:off x="2993651" y="5422205"/>
                <a:ext cx="576064" cy="576064"/>
              </a:xfrm>
              <a:prstGeom prst="ellipse">
                <a:avLst/>
              </a:prstGeom>
              <a:noFill/>
              <a:ln w="19050">
                <a:noFill/>
                <a:round/>
              </a:ln>
            </p:spPr>
            <p:txBody>
              <a:bodyPr vert="horz" wrap="square" lIns="91440" tIns="45720" rIns="91440" bIns="45720" anchor="ctr" anchorCtr="1" compatLnSpc="1">
                <a:normAutofit fontScale="92500"/>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01</a:t>
                </a:r>
              </a:p>
            </p:txBody>
          </p:sp>
          <p:grpSp>
            <p:nvGrpSpPr>
              <p:cNvPr id="44" name="ïśľíḋê"/>
              <p:cNvGrpSpPr/>
              <p:nvPr/>
            </p:nvGrpSpPr>
            <p:grpSpPr>
              <a:xfrm>
                <a:off x="2497452" y="2274621"/>
                <a:ext cx="1568466" cy="2016961"/>
                <a:chOff x="1163789" y="2274621"/>
                <a:chExt cx="1436954" cy="2016961"/>
              </a:xfrm>
            </p:grpSpPr>
            <p:sp>
              <p:nvSpPr>
                <p:cNvPr id="48" name="íSḻíḍe"/>
                <p:cNvSpPr/>
                <p:nvPr/>
              </p:nvSpPr>
              <p:spPr bwMode="auto">
                <a:xfrm>
                  <a:off x="1163789" y="2716424"/>
                  <a:ext cx="1436954" cy="1575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背单词</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长难句解析</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真题</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作文</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lnSpc>
                      <a:spcPct val="150000"/>
                    </a:lnSpc>
                    <a:spcBef>
                      <a:spcPct val="0"/>
                    </a:spcBef>
                  </a:pPr>
                  <a:endParaRPr lang="en-US" altLang="zh-CN" sz="1050" dirty="0">
                    <a:solidFill>
                      <a:schemeClr val="bg1"/>
                    </a:solidFill>
                    <a:latin typeface="微软雅黑" panose="020B0503020204020204" pitchFamily="34" charset="-122"/>
                    <a:ea typeface="微软雅黑" panose="020B0503020204020204" pitchFamily="34" charset="-122"/>
                  </a:endParaRPr>
                </a:p>
              </p:txBody>
            </p:sp>
            <p:sp>
              <p:nvSpPr>
                <p:cNvPr id="49" name="íṥļîḑé"/>
                <p:cNvSpPr txBox="1"/>
                <p:nvPr/>
              </p:nvSpPr>
              <p:spPr bwMode="auto">
                <a:xfrm>
                  <a:off x="1163789" y="2274621"/>
                  <a:ext cx="143695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solidFill>
                        <a:schemeClr val="bg1"/>
                      </a:solidFill>
                      <a:latin typeface="微软雅黑" panose="020B0503020204020204" pitchFamily="34" charset="-122"/>
                      <a:ea typeface="微软雅黑" panose="020B0503020204020204" pitchFamily="34" charset="-122"/>
                    </a:rPr>
                    <a:t>英语</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grpSp>
            <p:nvGrpSpPr>
              <p:cNvPr id="45" name="íş1iḓê"/>
              <p:cNvGrpSpPr/>
              <p:nvPr/>
            </p:nvGrpSpPr>
            <p:grpSpPr>
              <a:xfrm>
                <a:off x="2897975" y="1411000"/>
                <a:ext cx="767418" cy="767418"/>
                <a:chOff x="1025999" y="1411000"/>
                <a:chExt cx="767418" cy="767418"/>
              </a:xfrm>
            </p:grpSpPr>
            <p:sp>
              <p:nvSpPr>
                <p:cNvPr id="46" name="îṩļîḑe"/>
                <p:cNvSpPr/>
                <p:nvPr/>
              </p:nvSpPr>
              <p:spPr bwMode="auto">
                <a:xfrm>
                  <a:off x="1025999" y="1411000"/>
                  <a:ext cx="767418" cy="767418"/>
                </a:xfrm>
                <a:prstGeom prst="ellipse">
                  <a:avLst/>
                </a:prstGeom>
                <a:solidFill>
                  <a:schemeClr val="bg1"/>
                </a:solidFill>
                <a:ln w="57150">
                  <a:noFill/>
                  <a:round/>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47" name="îśḻíďe"/>
                <p:cNvSpPr/>
                <p:nvPr/>
              </p:nvSpPr>
              <p:spPr bwMode="auto">
                <a:xfrm>
                  <a:off x="1203096" y="1592753"/>
                  <a:ext cx="413225" cy="403914"/>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rgbClr val="2259A2"/>
                </a:solidFill>
                <a:ln w="19050">
                  <a:noFill/>
                  <a:round/>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latin typeface="微软雅黑" panose="020B0503020204020204" pitchFamily="34" charset="-122"/>
                    <a:ea typeface="微软雅黑" panose="020B0503020204020204" pitchFamily="34" charset="-122"/>
                  </a:endParaRPr>
                </a:p>
              </p:txBody>
            </p:sp>
          </p:grpSp>
        </p:grpSp>
        <p:grpSp>
          <p:nvGrpSpPr>
            <p:cNvPr id="11" name="íśḻiḑe"/>
            <p:cNvGrpSpPr/>
            <p:nvPr/>
          </p:nvGrpSpPr>
          <p:grpSpPr>
            <a:xfrm>
              <a:off x="4143431" y="1266824"/>
              <a:ext cx="1568466" cy="4867276"/>
              <a:chOff x="4369429" y="1266824"/>
              <a:chExt cx="1568466" cy="4867276"/>
            </a:xfrm>
          </p:grpSpPr>
          <p:sp>
            <p:nvSpPr>
              <p:cNvPr id="32" name="îṥ1îḍé"/>
              <p:cNvSpPr/>
              <p:nvPr/>
            </p:nvSpPr>
            <p:spPr bwMode="auto">
              <a:xfrm>
                <a:off x="4729798" y="5286375"/>
                <a:ext cx="847725" cy="847725"/>
              </a:xfrm>
              <a:prstGeom prst="ellipse">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a:bodyPr>
              <a:lstStyle/>
              <a:p>
                <a:pPr algn="ctr"/>
                <a:r>
                  <a:rPr lang="en-US" altLang="zh-CN" b="1" dirty="0">
                    <a:latin typeface="微软雅黑" panose="020B0503020204020204" pitchFamily="34" charset="-122"/>
                    <a:ea typeface="微软雅黑" panose="020B0503020204020204" pitchFamily="34" charset="-122"/>
                  </a:rPr>
                  <a:t>02</a:t>
                </a:r>
                <a:endParaRPr lang="zh-CN" altLang="en-US" b="1" dirty="0">
                  <a:latin typeface="微软雅黑" panose="020B0503020204020204" pitchFamily="34" charset="-122"/>
                  <a:ea typeface="微软雅黑" panose="020B0503020204020204" pitchFamily="34" charset="-122"/>
                </a:endParaRPr>
              </a:p>
            </p:txBody>
          </p:sp>
          <p:sp>
            <p:nvSpPr>
              <p:cNvPr id="33" name="iṡľïdé"/>
              <p:cNvSpPr/>
              <p:nvPr/>
            </p:nvSpPr>
            <p:spPr bwMode="auto">
              <a:xfrm>
                <a:off x="4444498" y="1266824"/>
                <a:ext cx="1410359" cy="4674501"/>
              </a:xfrm>
              <a:custGeom>
                <a:avLst/>
                <a:gdLst>
                  <a:gd name="T0" fmla="*/ 1062 w 1138"/>
                  <a:gd name="T1" fmla="*/ 285 h 3777"/>
                  <a:gd name="T2" fmla="*/ 569 w 1138"/>
                  <a:gd name="T3" fmla="*/ 0 h 3777"/>
                  <a:gd name="T4" fmla="*/ 77 w 1138"/>
                  <a:gd name="T5" fmla="*/ 285 h 3777"/>
                  <a:gd name="T6" fmla="*/ 0 w 1138"/>
                  <a:gd name="T7" fmla="*/ 569 h 3777"/>
                  <a:gd name="T8" fmla="*/ 0 w 1138"/>
                  <a:gd name="T9" fmla="*/ 1991 h 3777"/>
                  <a:gd name="T10" fmla="*/ 484 w 1138"/>
                  <a:gd name="T11" fmla="*/ 2553 h 3777"/>
                  <a:gd name="T12" fmla="*/ 484 w 1138"/>
                  <a:gd name="T13" fmla="*/ 3369 h 3777"/>
                  <a:gd name="T14" fmla="*/ 356 w 1138"/>
                  <a:gd name="T15" fmla="*/ 3564 h 3777"/>
                  <a:gd name="T16" fmla="*/ 569 w 1138"/>
                  <a:gd name="T17" fmla="*/ 3777 h 3777"/>
                  <a:gd name="T18" fmla="*/ 783 w 1138"/>
                  <a:gd name="T19" fmla="*/ 3564 h 3777"/>
                  <a:gd name="T20" fmla="*/ 655 w 1138"/>
                  <a:gd name="T21" fmla="*/ 3369 h 3777"/>
                  <a:gd name="T22" fmla="*/ 655 w 1138"/>
                  <a:gd name="T23" fmla="*/ 2553 h 3777"/>
                  <a:gd name="T24" fmla="*/ 1138 w 1138"/>
                  <a:gd name="T25" fmla="*/ 1991 h 3777"/>
                  <a:gd name="T26" fmla="*/ 1138 w 1138"/>
                  <a:gd name="T27" fmla="*/ 569 h 3777"/>
                  <a:gd name="T28" fmla="*/ 1062 w 1138"/>
                  <a:gd name="T29" fmla="*/ 285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8" h="3777">
                    <a:moveTo>
                      <a:pt x="1062" y="285"/>
                    </a:moveTo>
                    <a:cubicBezTo>
                      <a:pt x="964" y="115"/>
                      <a:pt x="780" y="0"/>
                      <a:pt x="569" y="0"/>
                    </a:cubicBezTo>
                    <a:cubicBezTo>
                      <a:pt x="359" y="0"/>
                      <a:pt x="175" y="115"/>
                      <a:pt x="77" y="285"/>
                    </a:cubicBezTo>
                    <a:cubicBezTo>
                      <a:pt x="28" y="368"/>
                      <a:pt x="0" y="465"/>
                      <a:pt x="0" y="569"/>
                    </a:cubicBezTo>
                    <a:cubicBezTo>
                      <a:pt x="0" y="1991"/>
                      <a:pt x="0" y="1991"/>
                      <a:pt x="0" y="1991"/>
                    </a:cubicBezTo>
                    <a:cubicBezTo>
                      <a:pt x="0" y="2276"/>
                      <a:pt x="210" y="2512"/>
                      <a:pt x="484" y="2553"/>
                    </a:cubicBezTo>
                    <a:cubicBezTo>
                      <a:pt x="484" y="3369"/>
                      <a:pt x="484" y="3369"/>
                      <a:pt x="484" y="3369"/>
                    </a:cubicBezTo>
                    <a:cubicBezTo>
                      <a:pt x="409" y="3401"/>
                      <a:pt x="356" y="3477"/>
                      <a:pt x="356" y="3564"/>
                    </a:cubicBezTo>
                    <a:cubicBezTo>
                      <a:pt x="356" y="3682"/>
                      <a:pt x="451" y="3777"/>
                      <a:pt x="569" y="3777"/>
                    </a:cubicBezTo>
                    <a:cubicBezTo>
                      <a:pt x="687" y="3777"/>
                      <a:pt x="783" y="3682"/>
                      <a:pt x="783" y="3564"/>
                    </a:cubicBezTo>
                    <a:cubicBezTo>
                      <a:pt x="783" y="3477"/>
                      <a:pt x="730" y="3401"/>
                      <a:pt x="655" y="3369"/>
                    </a:cubicBezTo>
                    <a:cubicBezTo>
                      <a:pt x="655" y="2553"/>
                      <a:pt x="655" y="2553"/>
                      <a:pt x="655" y="2553"/>
                    </a:cubicBezTo>
                    <a:cubicBezTo>
                      <a:pt x="928" y="2512"/>
                      <a:pt x="1138" y="2276"/>
                      <a:pt x="1138" y="1991"/>
                    </a:cubicBezTo>
                    <a:cubicBezTo>
                      <a:pt x="1138" y="569"/>
                      <a:pt x="1138" y="569"/>
                      <a:pt x="1138" y="569"/>
                    </a:cubicBezTo>
                    <a:cubicBezTo>
                      <a:pt x="1138" y="465"/>
                      <a:pt x="1110" y="368"/>
                      <a:pt x="1062" y="285"/>
                    </a:cubicBezTo>
                    <a:close/>
                  </a:path>
                </a:pathLst>
              </a:custGeom>
              <a:solidFill>
                <a:srgbClr val="1C4885"/>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4" name="iṥľidê"/>
              <p:cNvSpPr/>
              <p:nvPr/>
            </p:nvSpPr>
            <p:spPr bwMode="auto">
              <a:xfrm>
                <a:off x="4869724" y="5422205"/>
                <a:ext cx="576064" cy="576064"/>
              </a:xfrm>
              <a:prstGeom prst="ellipse">
                <a:avLst/>
              </a:prstGeom>
              <a:solidFill>
                <a:srgbClr val="2259A2"/>
              </a:solidFill>
              <a:ln w="19050">
                <a:noFill/>
                <a:round/>
              </a:ln>
            </p:spPr>
            <p:txBody>
              <a:bodyPr vert="horz" wrap="square" lIns="91440" tIns="45720" rIns="91440" bIns="45720" anchor="ctr" anchorCtr="1" compatLnSpc="1">
                <a:normAutofit fontScale="92500"/>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02</a:t>
                </a:r>
              </a:p>
            </p:txBody>
          </p:sp>
          <p:grpSp>
            <p:nvGrpSpPr>
              <p:cNvPr id="35" name="îṥliḑè"/>
              <p:cNvGrpSpPr/>
              <p:nvPr/>
            </p:nvGrpSpPr>
            <p:grpSpPr>
              <a:xfrm>
                <a:off x="4369429" y="2274621"/>
                <a:ext cx="1568466" cy="2016959"/>
                <a:chOff x="1163789" y="2274621"/>
                <a:chExt cx="1436954" cy="2016959"/>
              </a:xfrm>
            </p:grpSpPr>
            <p:sp>
              <p:nvSpPr>
                <p:cNvPr id="39" name="îṣļidè"/>
                <p:cNvSpPr/>
                <p:nvPr/>
              </p:nvSpPr>
              <p:spPr bwMode="auto">
                <a:xfrm>
                  <a:off x="1205578" y="2716424"/>
                  <a:ext cx="1360876" cy="157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知识框架</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公式</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真题</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解题思路</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40" name="í$ľïḋé"/>
                <p:cNvSpPr txBox="1"/>
                <p:nvPr/>
              </p:nvSpPr>
              <p:spPr bwMode="auto">
                <a:xfrm>
                  <a:off x="1163789" y="2274621"/>
                  <a:ext cx="143695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solidFill>
                        <a:schemeClr val="bg1"/>
                      </a:solidFill>
                      <a:latin typeface="微软雅黑" panose="020B0503020204020204" pitchFamily="34" charset="-122"/>
                      <a:ea typeface="微软雅黑" panose="020B0503020204020204" pitchFamily="34" charset="-122"/>
                    </a:rPr>
                    <a:t>数学</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grpSp>
            <p:nvGrpSpPr>
              <p:cNvPr id="36" name="iṥliḍé"/>
              <p:cNvGrpSpPr/>
              <p:nvPr/>
            </p:nvGrpSpPr>
            <p:grpSpPr>
              <a:xfrm>
                <a:off x="4769951" y="1411000"/>
                <a:ext cx="767418" cy="767418"/>
                <a:chOff x="1025999" y="1411000"/>
                <a:chExt cx="767418" cy="767418"/>
              </a:xfrm>
            </p:grpSpPr>
            <p:sp>
              <p:nvSpPr>
                <p:cNvPr id="37" name="íş1îḓê"/>
                <p:cNvSpPr/>
                <p:nvPr/>
              </p:nvSpPr>
              <p:spPr bwMode="auto">
                <a:xfrm>
                  <a:off x="1025999" y="1411000"/>
                  <a:ext cx="767418" cy="767418"/>
                </a:xfrm>
                <a:prstGeom prst="ellipse">
                  <a:avLst/>
                </a:prstGeom>
                <a:solidFill>
                  <a:schemeClr val="bg1"/>
                </a:solidFill>
                <a:ln w="57150">
                  <a:noFill/>
                  <a:round/>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8" name="ïṣliḍe"/>
                <p:cNvSpPr/>
                <p:nvPr/>
              </p:nvSpPr>
              <p:spPr bwMode="auto">
                <a:xfrm>
                  <a:off x="1203096" y="1592753"/>
                  <a:ext cx="413225" cy="403914"/>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rgbClr val="2259A2"/>
                </a:solidFill>
                <a:ln w="19050">
                  <a:noFill/>
                  <a:round/>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latin typeface="微软雅黑" panose="020B0503020204020204" pitchFamily="34" charset="-122"/>
                    <a:ea typeface="微软雅黑" panose="020B0503020204020204" pitchFamily="34" charset="-122"/>
                  </a:endParaRPr>
                </a:p>
              </p:txBody>
            </p:sp>
          </p:grpSp>
        </p:grpSp>
        <p:grpSp>
          <p:nvGrpSpPr>
            <p:cNvPr id="12" name="íšḷíḍê"/>
            <p:cNvGrpSpPr/>
            <p:nvPr/>
          </p:nvGrpSpPr>
          <p:grpSpPr>
            <a:xfrm>
              <a:off x="6655900" y="1266824"/>
              <a:ext cx="1568466" cy="4867276"/>
              <a:chOff x="6241405" y="1266824"/>
              <a:chExt cx="1568466" cy="4867276"/>
            </a:xfrm>
          </p:grpSpPr>
          <p:sp>
            <p:nvSpPr>
              <p:cNvPr id="23" name="işľiḑê"/>
              <p:cNvSpPr/>
              <p:nvPr/>
            </p:nvSpPr>
            <p:spPr bwMode="auto">
              <a:xfrm>
                <a:off x="6601775" y="5286375"/>
                <a:ext cx="847725" cy="847725"/>
              </a:xfrm>
              <a:prstGeom prst="ellipse">
                <a:avLst/>
              </a:prstGeom>
              <a:solidFill>
                <a:schemeClr val="bg1">
                  <a:lumMod val="75000"/>
                </a:schemeClr>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a:bodyPr>
              <a:lstStyle/>
              <a:p>
                <a:pPr algn="ctr"/>
                <a:r>
                  <a:rPr lang="en-US" altLang="zh-CN" b="1" dirty="0">
                    <a:latin typeface="微软雅黑" panose="020B0503020204020204" pitchFamily="34" charset="-122"/>
                    <a:ea typeface="微软雅黑" panose="020B0503020204020204" pitchFamily="34" charset="-122"/>
                  </a:rPr>
                  <a:t>03</a:t>
                </a:r>
                <a:endParaRPr lang="zh-CN" altLang="en-US" b="1" dirty="0">
                  <a:latin typeface="微软雅黑" panose="020B0503020204020204" pitchFamily="34" charset="-122"/>
                  <a:ea typeface="微软雅黑" panose="020B0503020204020204" pitchFamily="34" charset="-122"/>
                </a:endParaRPr>
              </a:p>
            </p:txBody>
          </p:sp>
          <p:sp>
            <p:nvSpPr>
              <p:cNvPr id="24" name="îṩ1ïḓè"/>
              <p:cNvSpPr/>
              <p:nvPr/>
            </p:nvSpPr>
            <p:spPr bwMode="auto">
              <a:xfrm>
                <a:off x="6317469" y="1266824"/>
                <a:ext cx="1410359" cy="4674501"/>
              </a:xfrm>
              <a:custGeom>
                <a:avLst/>
                <a:gdLst>
                  <a:gd name="T0" fmla="*/ 1062 w 1138"/>
                  <a:gd name="T1" fmla="*/ 285 h 3777"/>
                  <a:gd name="T2" fmla="*/ 569 w 1138"/>
                  <a:gd name="T3" fmla="*/ 0 h 3777"/>
                  <a:gd name="T4" fmla="*/ 77 w 1138"/>
                  <a:gd name="T5" fmla="*/ 285 h 3777"/>
                  <a:gd name="T6" fmla="*/ 0 w 1138"/>
                  <a:gd name="T7" fmla="*/ 569 h 3777"/>
                  <a:gd name="T8" fmla="*/ 0 w 1138"/>
                  <a:gd name="T9" fmla="*/ 1991 h 3777"/>
                  <a:gd name="T10" fmla="*/ 484 w 1138"/>
                  <a:gd name="T11" fmla="*/ 2553 h 3777"/>
                  <a:gd name="T12" fmla="*/ 484 w 1138"/>
                  <a:gd name="T13" fmla="*/ 3369 h 3777"/>
                  <a:gd name="T14" fmla="*/ 356 w 1138"/>
                  <a:gd name="T15" fmla="*/ 3564 h 3777"/>
                  <a:gd name="T16" fmla="*/ 569 w 1138"/>
                  <a:gd name="T17" fmla="*/ 3777 h 3777"/>
                  <a:gd name="T18" fmla="*/ 783 w 1138"/>
                  <a:gd name="T19" fmla="*/ 3564 h 3777"/>
                  <a:gd name="T20" fmla="*/ 655 w 1138"/>
                  <a:gd name="T21" fmla="*/ 3369 h 3777"/>
                  <a:gd name="T22" fmla="*/ 655 w 1138"/>
                  <a:gd name="T23" fmla="*/ 2553 h 3777"/>
                  <a:gd name="T24" fmla="*/ 1138 w 1138"/>
                  <a:gd name="T25" fmla="*/ 1991 h 3777"/>
                  <a:gd name="T26" fmla="*/ 1138 w 1138"/>
                  <a:gd name="T27" fmla="*/ 569 h 3777"/>
                  <a:gd name="T28" fmla="*/ 1062 w 1138"/>
                  <a:gd name="T29" fmla="*/ 285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8" h="3777">
                    <a:moveTo>
                      <a:pt x="1062" y="285"/>
                    </a:moveTo>
                    <a:cubicBezTo>
                      <a:pt x="964" y="115"/>
                      <a:pt x="780" y="0"/>
                      <a:pt x="569" y="0"/>
                    </a:cubicBezTo>
                    <a:cubicBezTo>
                      <a:pt x="359" y="0"/>
                      <a:pt x="175" y="115"/>
                      <a:pt x="77" y="285"/>
                    </a:cubicBezTo>
                    <a:cubicBezTo>
                      <a:pt x="28" y="368"/>
                      <a:pt x="0" y="465"/>
                      <a:pt x="0" y="569"/>
                    </a:cubicBezTo>
                    <a:cubicBezTo>
                      <a:pt x="0" y="1991"/>
                      <a:pt x="0" y="1991"/>
                      <a:pt x="0" y="1991"/>
                    </a:cubicBezTo>
                    <a:cubicBezTo>
                      <a:pt x="0" y="2276"/>
                      <a:pt x="210" y="2512"/>
                      <a:pt x="484" y="2553"/>
                    </a:cubicBezTo>
                    <a:cubicBezTo>
                      <a:pt x="484" y="3369"/>
                      <a:pt x="484" y="3369"/>
                      <a:pt x="484" y="3369"/>
                    </a:cubicBezTo>
                    <a:cubicBezTo>
                      <a:pt x="409" y="3401"/>
                      <a:pt x="356" y="3477"/>
                      <a:pt x="356" y="3564"/>
                    </a:cubicBezTo>
                    <a:cubicBezTo>
                      <a:pt x="356" y="3682"/>
                      <a:pt x="451" y="3777"/>
                      <a:pt x="569" y="3777"/>
                    </a:cubicBezTo>
                    <a:cubicBezTo>
                      <a:pt x="687" y="3777"/>
                      <a:pt x="783" y="3682"/>
                      <a:pt x="783" y="3564"/>
                    </a:cubicBezTo>
                    <a:cubicBezTo>
                      <a:pt x="783" y="3477"/>
                      <a:pt x="730" y="3401"/>
                      <a:pt x="655" y="3369"/>
                    </a:cubicBezTo>
                    <a:cubicBezTo>
                      <a:pt x="655" y="2553"/>
                      <a:pt x="655" y="2553"/>
                      <a:pt x="655" y="2553"/>
                    </a:cubicBezTo>
                    <a:cubicBezTo>
                      <a:pt x="928" y="2512"/>
                      <a:pt x="1138" y="2276"/>
                      <a:pt x="1138" y="1991"/>
                    </a:cubicBezTo>
                    <a:cubicBezTo>
                      <a:pt x="1138" y="569"/>
                      <a:pt x="1138" y="569"/>
                      <a:pt x="1138" y="569"/>
                    </a:cubicBezTo>
                    <a:cubicBezTo>
                      <a:pt x="1138" y="465"/>
                      <a:pt x="1110" y="368"/>
                      <a:pt x="1062" y="285"/>
                    </a:cubicBezTo>
                    <a:close/>
                  </a:path>
                </a:pathLst>
              </a:custGeom>
              <a:solidFill>
                <a:srgbClr val="1C4885"/>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5" name="îṣľïḍe"/>
              <p:cNvSpPr/>
              <p:nvPr/>
            </p:nvSpPr>
            <p:spPr bwMode="auto">
              <a:xfrm>
                <a:off x="6745799" y="5422205"/>
                <a:ext cx="576064" cy="576064"/>
              </a:xfrm>
              <a:prstGeom prst="ellipse">
                <a:avLst/>
              </a:prstGeom>
              <a:noFill/>
              <a:ln w="19050">
                <a:noFill/>
                <a:round/>
              </a:ln>
            </p:spPr>
            <p:txBody>
              <a:bodyPr vert="horz" wrap="square" lIns="91440" tIns="45720" rIns="91440" bIns="45720" anchor="ctr" anchorCtr="1" compatLnSpc="1">
                <a:normAutofit fontScale="92500"/>
              </a:bodyPr>
              <a:lstStyle/>
              <a:p>
                <a:pPr algn="ctr"/>
                <a:r>
                  <a:rPr lang="en-US" altLang="zh-CN" sz="1400" b="1">
                    <a:solidFill>
                      <a:schemeClr val="bg1"/>
                    </a:solidFill>
                    <a:latin typeface="微软雅黑" panose="020B0503020204020204" pitchFamily="34" charset="-122"/>
                    <a:ea typeface="微软雅黑" panose="020B0503020204020204" pitchFamily="34" charset="-122"/>
                  </a:rPr>
                  <a:t>03</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nvGrpSpPr>
              <p:cNvPr id="26" name="ï$ľíďè"/>
              <p:cNvGrpSpPr/>
              <p:nvPr/>
            </p:nvGrpSpPr>
            <p:grpSpPr>
              <a:xfrm>
                <a:off x="6241405" y="2274621"/>
                <a:ext cx="1568466" cy="2016958"/>
                <a:chOff x="1163789" y="2274621"/>
                <a:chExt cx="1436954" cy="2016958"/>
              </a:xfrm>
            </p:grpSpPr>
            <p:sp>
              <p:nvSpPr>
                <p:cNvPr id="30" name="iṩ1ïḑe"/>
                <p:cNvSpPr/>
                <p:nvPr/>
              </p:nvSpPr>
              <p:spPr bwMode="auto">
                <a:xfrm>
                  <a:off x="1163789" y="2716425"/>
                  <a:ext cx="1436954" cy="157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知识点</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真题</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时事</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31" name="íśḷíḋé"/>
                <p:cNvSpPr txBox="1"/>
                <p:nvPr/>
              </p:nvSpPr>
              <p:spPr bwMode="auto">
                <a:xfrm>
                  <a:off x="1163789" y="2274621"/>
                  <a:ext cx="143695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solidFill>
                        <a:schemeClr val="bg1"/>
                      </a:solidFill>
                      <a:latin typeface="微软雅黑" panose="020B0503020204020204" pitchFamily="34" charset="-122"/>
                      <a:ea typeface="微软雅黑" panose="020B0503020204020204" pitchFamily="34" charset="-122"/>
                    </a:rPr>
                    <a:t>政治</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grpSp>
            <p:nvGrpSpPr>
              <p:cNvPr id="27" name="iŝḷiḋé"/>
              <p:cNvGrpSpPr/>
              <p:nvPr/>
            </p:nvGrpSpPr>
            <p:grpSpPr>
              <a:xfrm>
                <a:off x="6641927" y="1411000"/>
                <a:ext cx="767418" cy="767418"/>
                <a:chOff x="1025999" y="1411000"/>
                <a:chExt cx="767418" cy="767418"/>
              </a:xfrm>
            </p:grpSpPr>
            <p:sp>
              <p:nvSpPr>
                <p:cNvPr id="28" name="îṣlíḓe"/>
                <p:cNvSpPr/>
                <p:nvPr/>
              </p:nvSpPr>
              <p:spPr bwMode="auto">
                <a:xfrm>
                  <a:off x="1025999" y="1411000"/>
                  <a:ext cx="767418" cy="767418"/>
                </a:xfrm>
                <a:prstGeom prst="ellipse">
                  <a:avLst/>
                </a:prstGeom>
                <a:solidFill>
                  <a:schemeClr val="bg1"/>
                </a:solidFill>
                <a:ln w="57150">
                  <a:noFill/>
                  <a:round/>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9" name="ïsļídé"/>
                <p:cNvSpPr/>
                <p:nvPr/>
              </p:nvSpPr>
              <p:spPr bwMode="auto">
                <a:xfrm>
                  <a:off x="1203096" y="1592753"/>
                  <a:ext cx="413225" cy="403914"/>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rgbClr val="2259A2"/>
                </a:solidFill>
                <a:ln w="19050">
                  <a:noFill/>
                  <a:round/>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latin typeface="微软雅黑" panose="020B0503020204020204" pitchFamily="34" charset="-122"/>
                    <a:ea typeface="微软雅黑" panose="020B0503020204020204" pitchFamily="34" charset="-122"/>
                  </a:endParaRPr>
                </a:p>
              </p:txBody>
            </p:sp>
          </p:grpSp>
        </p:grpSp>
        <p:grpSp>
          <p:nvGrpSpPr>
            <p:cNvPr id="13" name="i$lîḑê"/>
            <p:cNvGrpSpPr/>
            <p:nvPr/>
          </p:nvGrpSpPr>
          <p:grpSpPr>
            <a:xfrm>
              <a:off x="9168368" y="1266824"/>
              <a:ext cx="1568466" cy="4867276"/>
              <a:chOff x="8113382" y="1266824"/>
              <a:chExt cx="1568466" cy="4867276"/>
            </a:xfrm>
          </p:grpSpPr>
          <p:sp>
            <p:nvSpPr>
              <p:cNvPr id="14" name="îślïde"/>
              <p:cNvSpPr/>
              <p:nvPr/>
            </p:nvSpPr>
            <p:spPr bwMode="auto">
              <a:xfrm>
                <a:off x="8473752" y="5286375"/>
                <a:ext cx="847725" cy="847725"/>
              </a:xfrm>
              <a:prstGeom prst="ellipse">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a:bodyPr>
              <a:lstStyle/>
              <a:p>
                <a:pPr algn="ctr"/>
                <a:r>
                  <a:rPr lang="en-US" altLang="zh-CN" b="1" dirty="0">
                    <a:latin typeface="微软雅黑" panose="020B0503020204020204" pitchFamily="34" charset="-122"/>
                    <a:ea typeface="微软雅黑" panose="020B0503020204020204" pitchFamily="34" charset="-122"/>
                  </a:rPr>
                  <a:t>04</a:t>
                </a:r>
                <a:endParaRPr lang="zh-CN" altLang="en-US" b="1" dirty="0">
                  <a:latin typeface="微软雅黑" panose="020B0503020204020204" pitchFamily="34" charset="-122"/>
                  <a:ea typeface="微软雅黑" panose="020B0503020204020204" pitchFamily="34" charset="-122"/>
                </a:endParaRPr>
              </a:p>
            </p:txBody>
          </p:sp>
          <p:sp>
            <p:nvSpPr>
              <p:cNvPr id="15" name="îSliďê"/>
              <p:cNvSpPr/>
              <p:nvPr/>
            </p:nvSpPr>
            <p:spPr bwMode="auto">
              <a:xfrm>
                <a:off x="8190442" y="1266824"/>
                <a:ext cx="1410359" cy="4674501"/>
              </a:xfrm>
              <a:custGeom>
                <a:avLst/>
                <a:gdLst>
                  <a:gd name="T0" fmla="*/ 1062 w 1138"/>
                  <a:gd name="T1" fmla="*/ 285 h 3777"/>
                  <a:gd name="T2" fmla="*/ 569 w 1138"/>
                  <a:gd name="T3" fmla="*/ 0 h 3777"/>
                  <a:gd name="T4" fmla="*/ 77 w 1138"/>
                  <a:gd name="T5" fmla="*/ 285 h 3777"/>
                  <a:gd name="T6" fmla="*/ 0 w 1138"/>
                  <a:gd name="T7" fmla="*/ 569 h 3777"/>
                  <a:gd name="T8" fmla="*/ 0 w 1138"/>
                  <a:gd name="T9" fmla="*/ 1991 h 3777"/>
                  <a:gd name="T10" fmla="*/ 484 w 1138"/>
                  <a:gd name="T11" fmla="*/ 2553 h 3777"/>
                  <a:gd name="T12" fmla="*/ 484 w 1138"/>
                  <a:gd name="T13" fmla="*/ 3369 h 3777"/>
                  <a:gd name="T14" fmla="*/ 356 w 1138"/>
                  <a:gd name="T15" fmla="*/ 3564 h 3777"/>
                  <a:gd name="T16" fmla="*/ 569 w 1138"/>
                  <a:gd name="T17" fmla="*/ 3777 h 3777"/>
                  <a:gd name="T18" fmla="*/ 783 w 1138"/>
                  <a:gd name="T19" fmla="*/ 3564 h 3777"/>
                  <a:gd name="T20" fmla="*/ 655 w 1138"/>
                  <a:gd name="T21" fmla="*/ 3369 h 3777"/>
                  <a:gd name="T22" fmla="*/ 655 w 1138"/>
                  <a:gd name="T23" fmla="*/ 2553 h 3777"/>
                  <a:gd name="T24" fmla="*/ 1138 w 1138"/>
                  <a:gd name="T25" fmla="*/ 1991 h 3777"/>
                  <a:gd name="T26" fmla="*/ 1138 w 1138"/>
                  <a:gd name="T27" fmla="*/ 569 h 3777"/>
                  <a:gd name="T28" fmla="*/ 1062 w 1138"/>
                  <a:gd name="T29" fmla="*/ 285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8" h="3777">
                    <a:moveTo>
                      <a:pt x="1062" y="285"/>
                    </a:moveTo>
                    <a:cubicBezTo>
                      <a:pt x="964" y="115"/>
                      <a:pt x="780" y="0"/>
                      <a:pt x="569" y="0"/>
                    </a:cubicBezTo>
                    <a:cubicBezTo>
                      <a:pt x="359" y="0"/>
                      <a:pt x="175" y="115"/>
                      <a:pt x="77" y="285"/>
                    </a:cubicBezTo>
                    <a:cubicBezTo>
                      <a:pt x="28" y="368"/>
                      <a:pt x="0" y="465"/>
                      <a:pt x="0" y="569"/>
                    </a:cubicBezTo>
                    <a:cubicBezTo>
                      <a:pt x="0" y="1991"/>
                      <a:pt x="0" y="1991"/>
                      <a:pt x="0" y="1991"/>
                    </a:cubicBezTo>
                    <a:cubicBezTo>
                      <a:pt x="0" y="2276"/>
                      <a:pt x="210" y="2512"/>
                      <a:pt x="484" y="2553"/>
                    </a:cubicBezTo>
                    <a:cubicBezTo>
                      <a:pt x="484" y="3369"/>
                      <a:pt x="484" y="3369"/>
                      <a:pt x="484" y="3369"/>
                    </a:cubicBezTo>
                    <a:cubicBezTo>
                      <a:pt x="409" y="3401"/>
                      <a:pt x="356" y="3477"/>
                      <a:pt x="356" y="3564"/>
                    </a:cubicBezTo>
                    <a:cubicBezTo>
                      <a:pt x="356" y="3682"/>
                      <a:pt x="451" y="3777"/>
                      <a:pt x="569" y="3777"/>
                    </a:cubicBezTo>
                    <a:cubicBezTo>
                      <a:pt x="687" y="3777"/>
                      <a:pt x="783" y="3682"/>
                      <a:pt x="783" y="3564"/>
                    </a:cubicBezTo>
                    <a:cubicBezTo>
                      <a:pt x="783" y="3477"/>
                      <a:pt x="730" y="3401"/>
                      <a:pt x="655" y="3369"/>
                    </a:cubicBezTo>
                    <a:cubicBezTo>
                      <a:pt x="655" y="2553"/>
                      <a:pt x="655" y="2553"/>
                      <a:pt x="655" y="2553"/>
                    </a:cubicBezTo>
                    <a:cubicBezTo>
                      <a:pt x="928" y="2512"/>
                      <a:pt x="1138" y="2276"/>
                      <a:pt x="1138" y="1991"/>
                    </a:cubicBezTo>
                    <a:cubicBezTo>
                      <a:pt x="1138" y="569"/>
                      <a:pt x="1138" y="569"/>
                      <a:pt x="1138" y="569"/>
                    </a:cubicBezTo>
                    <a:cubicBezTo>
                      <a:pt x="1138" y="465"/>
                      <a:pt x="1110" y="368"/>
                      <a:pt x="1062" y="285"/>
                    </a:cubicBezTo>
                    <a:close/>
                  </a:path>
                </a:pathLst>
              </a:custGeom>
              <a:solidFill>
                <a:srgbClr val="1C4885"/>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16" name="iṩľíḓè"/>
              <p:cNvSpPr/>
              <p:nvPr/>
            </p:nvSpPr>
            <p:spPr bwMode="auto">
              <a:xfrm>
                <a:off x="8621873" y="5422205"/>
                <a:ext cx="576064" cy="576064"/>
              </a:xfrm>
              <a:prstGeom prst="ellipse">
                <a:avLst/>
              </a:prstGeom>
              <a:solidFill>
                <a:srgbClr val="2259A2"/>
              </a:solidFill>
              <a:ln w="19050">
                <a:noFill/>
                <a:round/>
              </a:ln>
            </p:spPr>
            <p:txBody>
              <a:bodyPr vert="horz" wrap="square" lIns="91440" tIns="45720" rIns="91440" bIns="45720" anchor="ctr" anchorCtr="1" compatLnSpc="1">
                <a:normAutofit fontScale="92500"/>
              </a:bodyPr>
              <a:lstStyle/>
              <a:p>
                <a:pPr algn="ctr"/>
                <a:r>
                  <a:rPr lang="en-US" altLang="zh-CN" sz="1400" b="1" dirty="0">
                    <a:solidFill>
                      <a:schemeClr val="bg1"/>
                    </a:solidFill>
                    <a:latin typeface="微软雅黑" panose="020B0503020204020204" pitchFamily="34" charset="-122"/>
                    <a:ea typeface="微软雅黑" panose="020B0503020204020204" pitchFamily="34" charset="-122"/>
                  </a:rPr>
                  <a:t>04</a:t>
                </a:r>
              </a:p>
            </p:txBody>
          </p:sp>
          <p:grpSp>
            <p:nvGrpSpPr>
              <p:cNvPr id="17" name="iṣļiḋê"/>
              <p:cNvGrpSpPr/>
              <p:nvPr/>
            </p:nvGrpSpPr>
            <p:grpSpPr>
              <a:xfrm>
                <a:off x="8113382" y="2274621"/>
                <a:ext cx="1568466" cy="2016958"/>
                <a:chOff x="1163789" y="2274621"/>
                <a:chExt cx="1436954" cy="2016958"/>
              </a:xfrm>
            </p:grpSpPr>
            <p:sp>
              <p:nvSpPr>
                <p:cNvPr id="21" name="i$lîḋe"/>
                <p:cNvSpPr/>
                <p:nvPr/>
              </p:nvSpPr>
              <p:spPr bwMode="auto">
                <a:xfrm>
                  <a:off x="1163789" y="2716426"/>
                  <a:ext cx="1436954" cy="157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知识框架</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rPr>
                    <a:t>课后习题</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2" name="i$ḷíde"/>
                <p:cNvSpPr txBox="1"/>
                <p:nvPr/>
              </p:nvSpPr>
              <p:spPr bwMode="auto">
                <a:xfrm>
                  <a:off x="1163789" y="2274621"/>
                  <a:ext cx="143695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solidFill>
                        <a:schemeClr val="bg1"/>
                      </a:solidFill>
                      <a:latin typeface="微软雅黑" panose="020B0503020204020204" pitchFamily="34" charset="-122"/>
                      <a:ea typeface="微软雅黑" panose="020B0503020204020204" pitchFamily="34" charset="-122"/>
                    </a:rPr>
                    <a:t>专业课</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grpSp>
          <p:grpSp>
            <p:nvGrpSpPr>
              <p:cNvPr id="18" name="îṩļíḓê"/>
              <p:cNvGrpSpPr/>
              <p:nvPr/>
            </p:nvGrpSpPr>
            <p:grpSpPr>
              <a:xfrm>
                <a:off x="8513903" y="1411000"/>
                <a:ext cx="767418" cy="767418"/>
                <a:chOff x="1025999" y="1411000"/>
                <a:chExt cx="767418" cy="767418"/>
              </a:xfrm>
            </p:grpSpPr>
            <p:sp>
              <p:nvSpPr>
                <p:cNvPr id="19" name="îṣlíḋe"/>
                <p:cNvSpPr/>
                <p:nvPr/>
              </p:nvSpPr>
              <p:spPr bwMode="auto">
                <a:xfrm>
                  <a:off x="1025999" y="1411000"/>
                  <a:ext cx="767418" cy="767418"/>
                </a:xfrm>
                <a:prstGeom prst="ellipse">
                  <a:avLst/>
                </a:prstGeom>
                <a:solidFill>
                  <a:schemeClr val="bg1"/>
                </a:solidFill>
                <a:ln w="57150">
                  <a:noFill/>
                  <a:round/>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0" name="ïṩlîďe"/>
                <p:cNvSpPr/>
                <p:nvPr/>
              </p:nvSpPr>
              <p:spPr bwMode="auto">
                <a:xfrm>
                  <a:off x="1203096" y="1592753"/>
                  <a:ext cx="413225" cy="403914"/>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rgbClr val="2259A2"/>
                </a:solidFill>
                <a:ln w="19050">
                  <a:noFill/>
                  <a:round/>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latin typeface="微软雅黑" panose="020B0503020204020204" pitchFamily="34" charset="-122"/>
                    <a:ea typeface="微软雅黑" panose="020B0503020204020204" pitchFamily="34" charset="-122"/>
                  </a:endParaRPr>
                </a:p>
              </p:txBody>
            </p:sp>
          </p:grpSp>
        </p:grpSp>
      </p:grpSp>
      <p:pic>
        <p:nvPicPr>
          <p:cNvPr id="2" name="图片 1" descr="G:\desktop\河海答辩模板\素材\资源 2.png资源 2"/>
          <p:cNvPicPr>
            <a:picLocks noChangeAspect="1"/>
          </p:cNvPicPr>
          <p:nvPr/>
        </p:nvPicPr>
        <p:blipFill>
          <a:blip r:embed="rId4"/>
          <a:srcRect r="42179"/>
          <a:stretch>
            <a:fillRect/>
          </a:stretch>
        </p:blipFill>
        <p:spPr>
          <a:xfrm>
            <a:off x="502285" y="325755"/>
            <a:ext cx="2251075" cy="690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8433825" y="420914"/>
            <a:ext cx="3338285" cy="460375"/>
          </a:xfrm>
          <a:prstGeom prst="rect">
            <a:avLst/>
          </a:prstGeom>
          <a:noFill/>
        </p:spPr>
        <p:txBody>
          <a:bodyPr wrap="square" rtlCol="0">
            <a:spAutoFit/>
          </a:bodyPr>
          <a:lstStyle/>
          <a:p>
            <a:pPr algn="r"/>
            <a:r>
              <a:rPr lang="zh-CN" altLang="en-US" sz="2400" b="1" dirty="0">
                <a:solidFill>
                  <a:srgbClr val="1C4885"/>
                </a:solidFill>
                <a:latin typeface="微软雅黑" panose="020B0503020204020204" pitchFamily="34" charset="-122"/>
                <a:ea typeface="微软雅黑" panose="020B0503020204020204" pitchFamily="34" charset="-122"/>
                <a:sym typeface="+mn-ea"/>
              </a:rPr>
              <a:t>复试准备</a:t>
            </a:r>
            <a:endParaRPr lang="zh-CN" altLang="en-US" sz="2400" b="1" dirty="0">
              <a:solidFill>
                <a:srgbClr val="1C4885"/>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943202" y="1092261"/>
            <a:ext cx="10305596" cy="5370233"/>
            <a:chOff x="991053" y="1513175"/>
            <a:chExt cx="10305596" cy="5370233"/>
          </a:xfrm>
        </p:grpSpPr>
        <p:cxnSp>
          <p:nvCxnSpPr>
            <p:cNvPr id="3" name="直接连接符 2"/>
            <p:cNvCxnSpPr/>
            <p:nvPr/>
          </p:nvCxnSpPr>
          <p:spPr>
            <a:xfrm>
              <a:off x="6096000" y="1924050"/>
              <a:ext cx="0" cy="4933950"/>
            </a:xfrm>
            <a:prstGeom prst="line">
              <a:avLst/>
            </a:prstGeom>
            <a:ln>
              <a:solidFill>
                <a:srgbClr val="2259A2"/>
              </a:solidFill>
            </a:ln>
          </p:spPr>
          <p:style>
            <a:lnRef idx="1">
              <a:schemeClr val="accent1"/>
            </a:lnRef>
            <a:fillRef idx="0">
              <a:schemeClr val="accent1"/>
            </a:fillRef>
            <a:effectRef idx="0">
              <a:schemeClr val="accent1"/>
            </a:effectRef>
            <a:fontRef idx="minor">
              <a:schemeClr val="tx1"/>
            </a:fontRef>
          </p:style>
        </p:cxnSp>
        <p:sp>
          <p:nvSpPr>
            <p:cNvPr id="11" name="泪滴形 10"/>
            <p:cNvSpPr>
              <a:spLocks noChangeAspect="1"/>
            </p:cNvSpPr>
            <p:nvPr/>
          </p:nvSpPr>
          <p:spPr>
            <a:xfrm rot="8099349">
              <a:off x="5915999" y="1558006"/>
              <a:ext cx="360000" cy="360000"/>
            </a:xfrm>
            <a:prstGeom prst="teardrop">
              <a:avLst/>
            </a:prstGeom>
            <a:solidFill>
              <a:srgbClr val="2259A2"/>
            </a:solidFill>
            <a:ln>
              <a:solidFill>
                <a:srgbClr val="2259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泪滴形 11"/>
            <p:cNvSpPr>
              <a:spLocks noChangeAspect="1"/>
            </p:cNvSpPr>
            <p:nvPr/>
          </p:nvSpPr>
          <p:spPr>
            <a:xfrm rot="8099349">
              <a:off x="5916000" y="2822992"/>
              <a:ext cx="360000" cy="360000"/>
            </a:xfrm>
            <a:prstGeom prst="teardrop">
              <a:avLst/>
            </a:prstGeom>
            <a:solidFill>
              <a:srgbClr val="2259A2"/>
            </a:solidFill>
            <a:ln>
              <a:solidFill>
                <a:srgbClr val="2259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泪滴形 12"/>
            <p:cNvSpPr>
              <a:spLocks noChangeAspect="1"/>
            </p:cNvSpPr>
            <p:nvPr/>
          </p:nvSpPr>
          <p:spPr>
            <a:xfrm rot="8099349">
              <a:off x="5916001" y="4087978"/>
              <a:ext cx="360000" cy="360000"/>
            </a:xfrm>
            <a:prstGeom prst="teardrop">
              <a:avLst/>
            </a:prstGeom>
            <a:solidFill>
              <a:srgbClr val="2259A2"/>
            </a:solidFill>
            <a:ln>
              <a:solidFill>
                <a:srgbClr val="2259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泪滴形 13"/>
            <p:cNvSpPr>
              <a:spLocks noChangeAspect="1"/>
            </p:cNvSpPr>
            <p:nvPr/>
          </p:nvSpPr>
          <p:spPr>
            <a:xfrm rot="8099349">
              <a:off x="5916002" y="5352964"/>
              <a:ext cx="360000" cy="360000"/>
            </a:xfrm>
            <a:prstGeom prst="teardrop">
              <a:avLst/>
            </a:prstGeom>
            <a:solidFill>
              <a:srgbClr val="2259A2"/>
            </a:solidFill>
            <a:ln>
              <a:solidFill>
                <a:srgbClr val="2259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477452" y="1897803"/>
              <a:ext cx="4819197" cy="128990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竞赛证书</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知识技能证书</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荣誉证书</a:t>
              </a:r>
            </a:p>
          </p:txBody>
        </p:sp>
        <p:sp>
          <p:nvSpPr>
            <p:cNvPr id="16" name="文本框 15"/>
            <p:cNvSpPr txBox="1"/>
            <p:nvPr/>
          </p:nvSpPr>
          <p:spPr>
            <a:xfrm>
              <a:off x="6477452" y="1513175"/>
              <a:ext cx="1809297" cy="418191"/>
            </a:xfrm>
            <a:prstGeom prst="rect">
              <a:avLst/>
            </a:prstGeom>
            <a:noFill/>
          </p:spPr>
          <p:txBody>
            <a:bodyPr wrap="square" rtlCol="0">
              <a:spAutoFit/>
            </a:bodyPr>
            <a:lstStyle/>
            <a:p>
              <a:pPr>
                <a:lnSpc>
                  <a:spcPct val="150000"/>
                </a:lnSpc>
              </a:pPr>
              <a:r>
                <a:rPr lang="zh-CN" altLang="en-US" sz="1600" b="1" dirty="0">
                  <a:solidFill>
                    <a:srgbClr val="1C4885"/>
                  </a:solidFill>
                  <a:latin typeface="微软雅黑" panose="020B0503020204020204" pitchFamily="34" charset="-122"/>
                  <a:ea typeface="微软雅黑" panose="020B0503020204020204" pitchFamily="34" charset="-122"/>
                </a:rPr>
                <a:t>材料准备</a:t>
              </a:r>
            </a:p>
          </p:txBody>
        </p:sp>
        <p:sp>
          <p:nvSpPr>
            <p:cNvPr id="17" name="文本框 16"/>
            <p:cNvSpPr txBox="1"/>
            <p:nvPr/>
          </p:nvSpPr>
          <p:spPr>
            <a:xfrm>
              <a:off x="6477452" y="4431453"/>
              <a:ext cx="4819197" cy="128990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视个人水平而定</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答对属于加分项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背常考问题</a:t>
              </a:r>
            </a:p>
          </p:txBody>
        </p:sp>
        <p:sp>
          <p:nvSpPr>
            <p:cNvPr id="18" name="文本框 17"/>
            <p:cNvSpPr txBox="1"/>
            <p:nvPr/>
          </p:nvSpPr>
          <p:spPr>
            <a:xfrm>
              <a:off x="6477452" y="4046825"/>
              <a:ext cx="1809297" cy="418191"/>
            </a:xfrm>
            <a:prstGeom prst="rect">
              <a:avLst/>
            </a:prstGeom>
            <a:noFill/>
          </p:spPr>
          <p:txBody>
            <a:bodyPr wrap="square" rtlCol="0">
              <a:spAutoFit/>
            </a:bodyPr>
            <a:lstStyle/>
            <a:p>
              <a:pPr>
                <a:lnSpc>
                  <a:spcPct val="150000"/>
                </a:lnSpc>
              </a:pPr>
              <a:r>
                <a:rPr lang="zh-CN" altLang="en-US" sz="1600" b="1" dirty="0">
                  <a:solidFill>
                    <a:srgbClr val="1C4885"/>
                  </a:solidFill>
                  <a:latin typeface="微软雅黑" panose="020B0503020204020204" pitchFamily="34" charset="-122"/>
                  <a:ea typeface="微软雅黑" panose="020B0503020204020204" pitchFamily="34" charset="-122"/>
                </a:rPr>
                <a:t>英语问题</a:t>
              </a:r>
            </a:p>
          </p:txBody>
        </p:sp>
        <p:sp>
          <p:nvSpPr>
            <p:cNvPr id="19" name="文本框 18"/>
            <p:cNvSpPr txBox="1"/>
            <p:nvPr/>
          </p:nvSpPr>
          <p:spPr>
            <a:xfrm>
              <a:off x="991054" y="3059853"/>
              <a:ext cx="4819196" cy="1289905"/>
            </a:xfrm>
            <a:prstGeom prst="rect">
              <a:avLst/>
            </a:prstGeom>
            <a:noFill/>
          </p:spPr>
          <p:txBody>
            <a:bodyPr wrap="square" rtlCol="0">
              <a:spAutoFit/>
            </a:bodyPr>
            <a:lstStyle/>
            <a:p>
              <a:pPr algn="r">
                <a:lnSpc>
                  <a:spcPct val="150000"/>
                </a:lnSpc>
              </a:pPr>
              <a:r>
                <a:rPr lang="zh-CN" altLang="en-US" dirty="0">
                  <a:latin typeface="微软雅黑" panose="020B0503020204020204" pitchFamily="34" charset="-122"/>
                  <a:ea typeface="微软雅黑" panose="020B0503020204020204" pitchFamily="34" charset="-122"/>
                </a:rPr>
                <a:t>准备中英两版</a:t>
              </a:r>
              <a:endParaRPr lang="en-US" altLang="zh-CN" dirty="0">
                <a:latin typeface="微软雅黑" panose="020B0503020204020204" pitchFamily="34" charset="-122"/>
                <a:ea typeface="微软雅黑" panose="020B0503020204020204" pitchFamily="34" charset="-122"/>
              </a:endParaRPr>
            </a:p>
            <a:p>
              <a:pPr algn="r">
                <a:lnSpc>
                  <a:spcPct val="150000"/>
                </a:lnSpc>
              </a:pPr>
              <a:r>
                <a:rPr lang="zh-CN" altLang="en-US" dirty="0">
                  <a:latin typeface="微软雅黑" panose="020B0503020204020204" pitchFamily="34" charset="-122"/>
                  <a:ea typeface="微软雅黑" panose="020B0503020204020204" pitchFamily="34" charset="-122"/>
                </a:rPr>
                <a:t>不用过于复杂，流利背诵</a:t>
              </a:r>
              <a:endParaRPr lang="en-US" altLang="zh-CN" dirty="0">
                <a:latin typeface="微软雅黑" panose="020B0503020204020204" pitchFamily="34" charset="-122"/>
                <a:ea typeface="微软雅黑" panose="020B0503020204020204" pitchFamily="34" charset="-122"/>
              </a:endParaRPr>
            </a:p>
            <a:p>
              <a:pPr algn="r">
                <a:lnSpc>
                  <a:spcPct val="150000"/>
                </a:lnSpc>
              </a:pPr>
              <a:r>
                <a:rPr lang="zh-CN" altLang="en-US" dirty="0">
                  <a:latin typeface="微软雅黑" panose="020B0503020204020204" pitchFamily="34" charset="-122"/>
                  <a:ea typeface="微软雅黑" panose="020B0503020204020204" pitchFamily="34" charset="-122"/>
                </a:rPr>
                <a:t>自信微笑</a:t>
              </a:r>
            </a:p>
          </p:txBody>
        </p:sp>
        <p:sp>
          <p:nvSpPr>
            <p:cNvPr id="20" name="文本框 19"/>
            <p:cNvSpPr txBox="1"/>
            <p:nvPr/>
          </p:nvSpPr>
          <p:spPr>
            <a:xfrm>
              <a:off x="4000953" y="2675225"/>
              <a:ext cx="1809297" cy="418191"/>
            </a:xfrm>
            <a:prstGeom prst="rect">
              <a:avLst/>
            </a:prstGeom>
            <a:noFill/>
          </p:spPr>
          <p:txBody>
            <a:bodyPr wrap="square" rtlCol="0">
              <a:spAutoFit/>
            </a:bodyPr>
            <a:lstStyle/>
            <a:p>
              <a:pPr algn="r">
                <a:lnSpc>
                  <a:spcPct val="150000"/>
                </a:lnSpc>
              </a:pPr>
              <a:r>
                <a:rPr lang="zh-CN" altLang="en-US" sz="1600" b="1" dirty="0">
                  <a:solidFill>
                    <a:srgbClr val="1C4885"/>
                  </a:solidFill>
                  <a:latin typeface="微软雅黑" panose="020B0503020204020204" pitchFamily="34" charset="-122"/>
                  <a:ea typeface="微软雅黑" panose="020B0503020204020204" pitchFamily="34" charset="-122"/>
                </a:rPr>
                <a:t>自我介绍</a:t>
              </a:r>
            </a:p>
          </p:txBody>
        </p:sp>
        <p:sp>
          <p:nvSpPr>
            <p:cNvPr id="21" name="文本框 20"/>
            <p:cNvSpPr txBox="1"/>
            <p:nvPr/>
          </p:nvSpPr>
          <p:spPr>
            <a:xfrm>
              <a:off x="991053" y="5593503"/>
              <a:ext cx="4819197" cy="1289905"/>
            </a:xfrm>
            <a:prstGeom prst="rect">
              <a:avLst/>
            </a:prstGeom>
            <a:noFill/>
          </p:spPr>
          <p:txBody>
            <a:bodyPr wrap="square" rtlCol="0">
              <a:spAutoFit/>
            </a:bodyPr>
            <a:lstStyle/>
            <a:p>
              <a:pPr algn="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构建知识框架</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背常考问题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端正自己的学习态度</a:t>
              </a:r>
            </a:p>
          </p:txBody>
        </p:sp>
        <p:sp>
          <p:nvSpPr>
            <p:cNvPr id="22" name="文本框 21"/>
            <p:cNvSpPr txBox="1"/>
            <p:nvPr/>
          </p:nvSpPr>
          <p:spPr>
            <a:xfrm>
              <a:off x="4000953" y="5208875"/>
              <a:ext cx="1809297" cy="418191"/>
            </a:xfrm>
            <a:prstGeom prst="rect">
              <a:avLst/>
            </a:prstGeom>
            <a:noFill/>
          </p:spPr>
          <p:txBody>
            <a:bodyPr wrap="square" rtlCol="0">
              <a:spAutoFit/>
            </a:bodyPr>
            <a:lstStyle/>
            <a:p>
              <a:pPr algn="r">
                <a:lnSpc>
                  <a:spcPct val="150000"/>
                </a:lnSpc>
              </a:pPr>
              <a:r>
                <a:rPr lang="zh-CN" altLang="en-US" sz="1600" b="1" dirty="0">
                  <a:solidFill>
                    <a:srgbClr val="1C4885"/>
                  </a:solidFill>
                  <a:latin typeface="微软雅黑" panose="020B0503020204020204" pitchFamily="34" charset="-122"/>
                  <a:ea typeface="微软雅黑" panose="020B0503020204020204" pitchFamily="34" charset="-122"/>
                </a:rPr>
                <a:t>专业问题</a:t>
              </a:r>
            </a:p>
          </p:txBody>
        </p:sp>
      </p:grpSp>
      <p:pic>
        <p:nvPicPr>
          <p:cNvPr id="2" name="图片 1" descr="G:\desktop\河海答辩模板\素材\资源 2.png资源 2"/>
          <p:cNvPicPr>
            <a:picLocks noChangeAspect="1"/>
          </p:cNvPicPr>
          <p:nvPr/>
        </p:nvPicPr>
        <p:blipFill>
          <a:blip r:embed="rId3"/>
          <a:srcRect r="42179"/>
          <a:stretch>
            <a:fillRect/>
          </a:stretch>
        </p:blipFill>
        <p:spPr>
          <a:xfrm>
            <a:off x="502285" y="325755"/>
            <a:ext cx="2251075" cy="690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anim calcmode="lin" valueType="num">
                                      <p:cBhvr>
                                        <p:cTn id="8" dur="2000" fill="hold"/>
                                        <p:tgtEl>
                                          <p:spTgt spid="23"/>
                                        </p:tgtEl>
                                        <p:attrNameLst>
                                          <p:attrName>ppt_w</p:attrName>
                                        </p:attrNameLst>
                                      </p:cBhvr>
                                      <p:tavLst>
                                        <p:tav tm="0" fmla="#ppt_w*sin(2.5*pi*$)">
                                          <p:val>
                                            <p:fltVal val="0"/>
                                          </p:val>
                                        </p:tav>
                                        <p:tav tm="100000">
                                          <p:val>
                                            <p:fltVal val="1"/>
                                          </p:val>
                                        </p:tav>
                                      </p:tavLst>
                                    </p:anim>
                                    <p:anim calcmode="lin" valueType="num">
                                      <p:cBhvr>
                                        <p:cTn id="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68137fea-4a20-40e1-86c7-b31ac02ec2df"/>
</p:tagLst>
</file>

<file path=ppt/theme/theme1.xml><?xml version="1.0" encoding="utf-8"?>
<a:theme xmlns:a="http://schemas.openxmlformats.org/drawingml/2006/main" name="河海大学">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TotalTime>
  <Words>223</Words>
  <Application>Microsoft Office PowerPoint</Application>
  <PresentationFormat>宽屏</PresentationFormat>
  <Paragraphs>74</Paragraphs>
  <Slides>5</Slides>
  <Notes>5</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vt:i4>
      </vt:variant>
    </vt:vector>
  </HeadingPairs>
  <TitlesOfParts>
    <vt:vector size="11" baseType="lpstr">
      <vt:lpstr>等线</vt:lpstr>
      <vt:lpstr>微软雅黑</vt:lpstr>
      <vt:lpstr>Arial</vt:lpstr>
      <vt:lpstr>Calibri</vt:lpstr>
      <vt:lpstr>Calibri Light</vt:lpstr>
      <vt:lpstr>河海大学</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陈 卉</cp:lastModifiedBy>
  <cp:revision>50</cp:revision>
  <dcterms:created xsi:type="dcterms:W3CDTF">2017-08-18T03:02:00Z</dcterms:created>
  <dcterms:modified xsi:type="dcterms:W3CDTF">2022-05-04T10:25:23Z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